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pdf" ContentType="application/pdf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87" r:id="rId1"/>
  </p:sldMasterIdLst>
  <p:notesMasterIdLst>
    <p:notesMasterId r:id="rId28"/>
  </p:notesMasterIdLst>
  <p:sldIdLst>
    <p:sldId id="256" r:id="rId2"/>
    <p:sldId id="257" r:id="rId3"/>
    <p:sldId id="258" r:id="rId4"/>
    <p:sldId id="333" r:id="rId5"/>
    <p:sldId id="325" r:id="rId6"/>
    <p:sldId id="347" r:id="rId7"/>
    <p:sldId id="348" r:id="rId8"/>
    <p:sldId id="349" r:id="rId9"/>
    <p:sldId id="306" r:id="rId10"/>
    <p:sldId id="300" r:id="rId11"/>
    <p:sldId id="334" r:id="rId12"/>
    <p:sldId id="336" r:id="rId13"/>
    <p:sldId id="338" r:id="rId14"/>
    <p:sldId id="342" r:id="rId15"/>
    <p:sldId id="341" r:id="rId16"/>
    <p:sldId id="343" r:id="rId17"/>
    <p:sldId id="344" r:id="rId18"/>
    <p:sldId id="345" r:id="rId19"/>
    <p:sldId id="346" r:id="rId20"/>
    <p:sldId id="268" r:id="rId21"/>
    <p:sldId id="298" r:id="rId22"/>
    <p:sldId id="339" r:id="rId23"/>
    <p:sldId id="284" r:id="rId24"/>
    <p:sldId id="296" r:id="rId25"/>
    <p:sldId id="332" r:id="rId26"/>
    <p:sldId id="31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1DAE8"/>
    <a:srgbClr val="66FFCC"/>
    <a:srgbClr val="FFFFFF"/>
    <a:srgbClr val="EAECE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2344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9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bar"/>
        <c:grouping val="percentStacked"/>
        <c:ser>
          <c:idx val="0"/>
          <c:order val="0"/>
          <c:tx>
            <c:strRef>
              <c:f>Sheet1!$L$1</c:f>
              <c:strCache>
                <c:ptCount val="1"/>
                <c:pt idx="0">
                  <c:v>Compliant*</c:v>
                </c:pt>
              </c:strCache>
            </c:strRef>
          </c:tx>
          <c:spPr>
            <a:solidFill>
              <a:srgbClr val="008000"/>
            </a:solidFill>
          </c:spPr>
          <c:cat>
            <c:strRef>
              <c:f>Sheet1!$K$2:$K$5</c:f>
              <c:strCache>
                <c:ptCount val="4"/>
                <c:pt idx="0">
                  <c:v>Bad</c:v>
                </c:pt>
                <c:pt idx="1">
                  <c:v>Marginal</c:v>
                </c:pt>
                <c:pt idx="2">
                  <c:v>Good</c:v>
                </c:pt>
                <c:pt idx="3">
                  <c:v>Very Good</c:v>
                </c:pt>
              </c:strCache>
            </c:strRef>
          </c:cat>
          <c:val>
            <c:numRef>
              <c:f>Sheet1!$L$2:$L$5</c:f>
              <c:numCache>
                <c:formatCode>0</c:formatCode>
                <c:ptCount val="4"/>
                <c:pt idx="0" formatCode="General">
                  <c:v>49.0</c:v>
                </c:pt>
                <c:pt idx="1">
                  <c:v>55.53194028981707</c:v>
                </c:pt>
                <c:pt idx="2">
                  <c:v>59.54299546784571</c:v>
                </c:pt>
                <c:pt idx="3">
                  <c:v>66.86601774693375</c:v>
                </c:pt>
              </c:numCache>
            </c:numRef>
          </c:val>
        </c:ser>
        <c:ser>
          <c:idx val="1"/>
          <c:order val="1"/>
          <c:tx>
            <c:strRef>
              <c:f>Sheet1!$M$1</c:f>
              <c:strCache>
                <c:ptCount val="1"/>
                <c:pt idx="0">
                  <c:v>Biased Low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Sheet1!$K$2:$K$5</c:f>
              <c:strCache>
                <c:ptCount val="4"/>
                <c:pt idx="0">
                  <c:v>Bad</c:v>
                </c:pt>
                <c:pt idx="1">
                  <c:v>Marginal</c:v>
                </c:pt>
                <c:pt idx="2">
                  <c:v>Good</c:v>
                </c:pt>
                <c:pt idx="3">
                  <c:v>Very Good</c:v>
                </c:pt>
              </c:strCache>
            </c:strRef>
          </c:cat>
          <c:val>
            <c:numRef>
              <c:f>Sheet1!$M$2:$M$5</c:f>
              <c:numCache>
                <c:formatCode>0</c:formatCode>
                <c:ptCount val="4"/>
                <c:pt idx="0">
                  <c:v>13.0</c:v>
                </c:pt>
                <c:pt idx="1">
                  <c:v>7.531940289817102</c:v>
                </c:pt>
                <c:pt idx="2">
                  <c:v>10.0</c:v>
                </c:pt>
                <c:pt idx="3">
                  <c:v>19.26796450613249</c:v>
                </c:pt>
              </c:numCache>
            </c:numRef>
          </c:val>
        </c:ser>
        <c:ser>
          <c:idx val="2"/>
          <c:order val="2"/>
          <c:tx>
            <c:strRef>
              <c:f>Sheet1!$N$1</c:f>
              <c:strCache>
                <c:ptCount val="1"/>
                <c:pt idx="0">
                  <c:v>Biased High</c:v>
                </c:pt>
              </c:strCache>
            </c:strRef>
          </c:tx>
          <c:spPr>
            <a:solidFill>
              <a:srgbClr val="FF6600"/>
            </a:solidFill>
          </c:spPr>
          <c:cat>
            <c:strRef>
              <c:f>Sheet1!$K$2:$K$5</c:f>
              <c:strCache>
                <c:ptCount val="4"/>
                <c:pt idx="0">
                  <c:v>Bad</c:v>
                </c:pt>
                <c:pt idx="1">
                  <c:v>Marginal</c:v>
                </c:pt>
                <c:pt idx="2">
                  <c:v>Good</c:v>
                </c:pt>
                <c:pt idx="3">
                  <c:v>Very Good</c:v>
                </c:pt>
              </c:strCache>
            </c:strRef>
          </c:cat>
          <c:val>
            <c:numRef>
              <c:f>Sheet1!$N$2:$N$5</c:f>
              <c:numCache>
                <c:formatCode>0</c:formatCode>
                <c:ptCount val="4"/>
                <c:pt idx="0">
                  <c:v>37.0</c:v>
                </c:pt>
                <c:pt idx="1">
                  <c:v>34.93611942036581</c:v>
                </c:pt>
                <c:pt idx="2">
                  <c:v>28.9140090643086</c:v>
                </c:pt>
                <c:pt idx="3">
                  <c:v>12.43300887346688</c:v>
                </c:pt>
              </c:numCache>
            </c:numRef>
          </c:val>
        </c:ser>
        <c:overlap val="100"/>
        <c:axId val="507715256"/>
        <c:axId val="507718616"/>
      </c:barChart>
      <c:catAx>
        <c:axId val="507715256"/>
        <c:scaling>
          <c:orientation val="minMax"/>
        </c:scaling>
        <c:axPos val="l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07718616"/>
        <c:crosses val="autoZero"/>
        <c:auto val="1"/>
        <c:lblAlgn val="ctr"/>
        <c:lblOffset val="100"/>
      </c:catAx>
      <c:valAx>
        <c:axId val="507718616"/>
        <c:scaling>
          <c:orientation val="minMax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07715256"/>
        <c:crosses val="autoZero"/>
        <c:crossBetween val="between"/>
      </c:valAx>
    </c:plotArea>
    <c:legend>
      <c:legendPos val="r"/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EAA87-43D0-A74E-99F1-466066AA10AE}" type="datetimeFigureOut">
              <a:rPr lang="en-US" smtClean="0"/>
              <a:pPr/>
              <a:t>6/8/12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D4F65-E03D-AA47-8831-7F5503D857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/>
          <a:lstStyle/>
          <a:p>
            <a:fld id="{3C56D158-8955-CB47-85EC-644B014DF3CF}" type="datetimeFigureOut">
              <a:rPr lang="en-US" smtClean="0"/>
              <a:pPr/>
              <a:t>6/8/12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9623" y="6289115"/>
            <a:ext cx="340074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/>
          <a:lstStyle/>
          <a:p>
            <a:fld id="{3C56D158-8955-CB47-85EC-644B014DF3CF}" type="datetimeFigureOut">
              <a:rPr lang="en-US" smtClean="0"/>
              <a:pPr/>
              <a:t>6/8/12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9623" y="6289115"/>
            <a:ext cx="340074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0"/>
            <a:ext cx="533400" cy="365125"/>
          </a:xfrm>
          <a:prstGeom prst="rect">
            <a:avLst/>
          </a:prstGeom>
        </p:spPr>
        <p:txBody>
          <a:bodyPr/>
          <a:lstStyle/>
          <a:p>
            <a:fld id="{A16EA8A4-7A91-5A48-9204-6F619D9772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/>
          <a:lstStyle/>
          <a:p>
            <a:fld id="{3C56D158-8955-CB47-85EC-644B014DF3CF}" type="datetimeFigureOut">
              <a:rPr lang="en-US" smtClean="0"/>
              <a:pPr/>
              <a:t>6/8/12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9623" y="6289115"/>
            <a:ext cx="340074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0"/>
            <a:ext cx="533400" cy="365125"/>
          </a:xfrm>
          <a:prstGeom prst="rect">
            <a:avLst/>
          </a:prstGeom>
        </p:spPr>
        <p:txBody>
          <a:bodyPr/>
          <a:lstStyle/>
          <a:p>
            <a:fld id="{A16EA8A4-7A91-5A48-9204-6F619D9772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/>
          <a:lstStyle/>
          <a:p>
            <a:fld id="{3C56D158-8955-CB47-85EC-644B014DF3CF}" type="datetimeFigureOut">
              <a:rPr lang="en-US" smtClean="0"/>
              <a:pPr/>
              <a:t>6/8/12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9623" y="6289115"/>
            <a:ext cx="340074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0"/>
            <a:ext cx="533400" cy="365125"/>
          </a:xfrm>
          <a:prstGeom prst="rect">
            <a:avLst/>
          </a:prstGeom>
        </p:spPr>
        <p:txBody>
          <a:bodyPr/>
          <a:lstStyle/>
          <a:p>
            <a:fld id="{A16EA8A4-7A91-5A48-9204-6F619D9772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/>
          <a:lstStyle/>
          <a:p>
            <a:fld id="{3C56D158-8955-CB47-85EC-644B014DF3CF}" type="datetimeFigureOut">
              <a:rPr lang="en-US" smtClean="0"/>
              <a:pPr/>
              <a:t>6/8/12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9623" y="6289115"/>
            <a:ext cx="340074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0"/>
            <a:ext cx="533400" cy="365125"/>
          </a:xfrm>
          <a:prstGeom prst="rect">
            <a:avLst/>
          </a:prstGeom>
        </p:spPr>
        <p:txBody>
          <a:bodyPr/>
          <a:lstStyle/>
          <a:p>
            <a:fld id="{A16EA8A4-7A91-5A48-9204-6F619D9772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1458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/>
          <a:lstStyle/>
          <a:p>
            <a:fld id="{3C56D158-8955-CB47-85EC-644B014DF3CF}" type="datetimeFigureOut">
              <a:rPr lang="en-US" smtClean="0"/>
              <a:pPr/>
              <a:t>6/8/12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9623" y="6289115"/>
            <a:ext cx="340074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A16EA8A4-7A91-5A48-9204-6F619D9772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336774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/>
          <a:lstStyle/>
          <a:p>
            <a:fld id="{3C56D158-8955-CB47-85EC-644B014DF3CF}" type="datetimeFigureOut">
              <a:rPr lang="en-US" smtClean="0"/>
              <a:pPr/>
              <a:t>6/8/12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9623" y="6289115"/>
            <a:ext cx="340074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0"/>
            <a:ext cx="533400" cy="365125"/>
          </a:xfrm>
          <a:prstGeom prst="rect">
            <a:avLst/>
          </a:prstGeom>
        </p:spPr>
        <p:txBody>
          <a:bodyPr/>
          <a:lstStyle/>
          <a:p>
            <a:fld id="{A16EA8A4-7A91-5A48-9204-6F619D9772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/>
          <a:lstStyle/>
          <a:p>
            <a:fld id="{3C56D158-8955-CB47-85EC-644B014DF3CF}" type="datetimeFigureOut">
              <a:rPr lang="en-US" smtClean="0"/>
              <a:pPr/>
              <a:t>6/8/12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9623" y="6289115"/>
            <a:ext cx="340074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0"/>
            <a:ext cx="533400" cy="365125"/>
          </a:xfrm>
          <a:prstGeom prst="rect">
            <a:avLst/>
          </a:prstGeom>
        </p:spPr>
        <p:txBody>
          <a:bodyPr/>
          <a:lstStyle/>
          <a:p>
            <a:fld id="{A16EA8A4-7A91-5A48-9204-6F619D9772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/>
          <a:lstStyle/>
          <a:p>
            <a:fld id="{3C56D158-8955-CB47-85EC-644B014DF3CF}" type="datetimeFigureOut">
              <a:rPr lang="en-US" smtClean="0"/>
              <a:pPr/>
              <a:t>6/8/12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9623" y="6289115"/>
            <a:ext cx="340074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0"/>
            <a:ext cx="533400" cy="365125"/>
          </a:xfrm>
          <a:prstGeom prst="rect">
            <a:avLst/>
          </a:prstGeom>
        </p:spPr>
        <p:txBody>
          <a:bodyPr/>
          <a:lstStyle/>
          <a:p>
            <a:fld id="{A16EA8A4-7A91-5A48-9204-6F619D9772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/>
          <a:lstStyle/>
          <a:p>
            <a:fld id="{3C56D158-8955-CB47-85EC-644B014DF3CF}" type="datetimeFigureOut">
              <a:rPr lang="en-US" smtClean="0"/>
              <a:pPr/>
              <a:t>6/8/12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9623" y="6289115"/>
            <a:ext cx="340074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0"/>
            <a:ext cx="533400" cy="365125"/>
          </a:xfrm>
          <a:prstGeom prst="rect">
            <a:avLst/>
          </a:prstGeom>
        </p:spPr>
        <p:txBody>
          <a:bodyPr/>
          <a:lstStyle/>
          <a:p>
            <a:fld id="{A16EA8A4-7A91-5A48-9204-6F619D9772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62024"/>
            <a:ext cx="7770813" cy="13716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365125"/>
          </a:xfrm>
          <a:prstGeom prst="rect">
            <a:avLst/>
          </a:prstGeom>
        </p:spPr>
        <p:txBody>
          <a:bodyPr/>
          <a:lstStyle/>
          <a:p>
            <a:fld id="{A16EA8A4-7A91-5A48-9204-6F619D9772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/>
          <a:lstStyle/>
          <a:p>
            <a:fld id="{3C56D158-8955-CB47-85EC-644B014DF3CF}" type="datetimeFigureOut">
              <a:rPr lang="en-US" smtClean="0"/>
              <a:pPr/>
              <a:t>6/8/12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49623" y="6289115"/>
            <a:ext cx="340074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Managing Data Quality for Collaborative Science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/>
          <a:lstStyle/>
          <a:p>
            <a:fld id="{3C56D158-8955-CB47-85EC-644B014DF3CF}" type="datetimeFigureOut">
              <a:rPr lang="en-US" smtClean="0"/>
              <a:pPr/>
              <a:t>6/8/12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9623" y="6289115"/>
            <a:ext cx="340074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0"/>
            <a:ext cx="533400" cy="365125"/>
          </a:xfrm>
          <a:prstGeom prst="rect">
            <a:avLst/>
          </a:prstGeom>
        </p:spPr>
        <p:txBody>
          <a:bodyPr/>
          <a:lstStyle/>
          <a:p>
            <a:fld id="{A16EA8A4-7A91-5A48-9204-6F619D9772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/>
          <a:lstStyle/>
          <a:p>
            <a:fld id="{3C56D158-8955-CB47-85EC-644B014DF3CF}" type="datetimeFigureOut">
              <a:rPr lang="en-US" smtClean="0"/>
              <a:pPr/>
              <a:t>6/8/12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9623" y="6289115"/>
            <a:ext cx="340074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0"/>
            <a:ext cx="533400" cy="365125"/>
          </a:xfrm>
          <a:prstGeom prst="rect">
            <a:avLst/>
          </a:prstGeom>
        </p:spPr>
        <p:txBody>
          <a:bodyPr/>
          <a:lstStyle/>
          <a:p>
            <a:fld id="{A16EA8A4-7A91-5A48-9204-6F619D9772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pic>
        <p:nvPicPr>
          <p:cNvPr id="7" name="Picture 6" descr="nasa-logo.gi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80" y="67236"/>
            <a:ext cx="695285" cy="59526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A16EA8A4-7A91-5A48-9204-6F619D9772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nasa-logo.gif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980" y="67236"/>
            <a:ext cx="695285" cy="5952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giovanni.gsfc.nasa.gov/aerostat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df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iovanni.gsfc.nasa.gov/aerosta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3358"/>
            <a:ext cx="7772400" cy="2011986"/>
          </a:xfrm>
        </p:spPr>
        <p:txBody>
          <a:bodyPr>
            <a:noAutofit/>
          </a:bodyPr>
          <a:lstStyle/>
          <a:p>
            <a:r>
              <a:rPr lang="en-US" sz="4000" dirty="0" smtClean="0"/>
              <a:t>AeroStat:</a:t>
            </a:r>
            <a:br>
              <a:rPr lang="en-US" sz="4000" dirty="0" smtClean="0"/>
            </a:br>
            <a:r>
              <a:rPr lang="en-US" sz="4000" dirty="0" smtClean="0"/>
              <a:t> Online Platform for the Statistical Intercomparison of Aerosols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891" y="3611777"/>
            <a:ext cx="4371825" cy="1444708"/>
          </a:xfrm>
        </p:spPr>
        <p:txBody>
          <a:bodyPr>
            <a:noAutofit/>
          </a:bodyPr>
          <a:lstStyle/>
          <a:p>
            <a:pPr algn="l">
              <a:spcBef>
                <a:spcPts val="900"/>
              </a:spcBef>
            </a:pPr>
            <a:r>
              <a:rPr lang="en-US" dirty="0" smtClean="0"/>
              <a:t>Gregory Leptoukh, NASA/GSFC (P.I.)</a:t>
            </a:r>
          </a:p>
          <a:p>
            <a:pPr algn="l">
              <a:spcBef>
                <a:spcPts val="900"/>
              </a:spcBef>
            </a:pPr>
            <a:r>
              <a:rPr lang="en-US" dirty="0" smtClean="0"/>
              <a:t>Chris Lynnes, NASA/GSFC (Acting P.I.)</a:t>
            </a:r>
          </a:p>
          <a:p>
            <a:pPr algn="l">
              <a:spcBef>
                <a:spcPts val="900"/>
              </a:spcBef>
            </a:pPr>
            <a:r>
              <a:rPr lang="en-US" dirty="0" smtClean="0"/>
              <a:t>Peter Fox, RPI (Co-I.)</a:t>
            </a:r>
          </a:p>
          <a:p>
            <a:pPr algn="l">
              <a:spcBef>
                <a:spcPts val="900"/>
              </a:spcBef>
            </a:pPr>
            <a:r>
              <a:rPr lang="en-US" dirty="0" smtClean="0"/>
              <a:t>Jennifer Wei, </a:t>
            </a:r>
            <a:r>
              <a:rPr lang="en-US" dirty="0" err="1" smtClean="0"/>
              <a:t>Adnet</a:t>
            </a:r>
            <a:r>
              <a:rPr lang="en-US" dirty="0" smtClean="0"/>
              <a:t>/GSFC (Project Lead)</a:t>
            </a:r>
          </a:p>
          <a:p>
            <a:pPr algn="l">
              <a:spcBef>
                <a:spcPts val="900"/>
              </a:spcBef>
            </a:pPr>
            <a:r>
              <a:rPr lang="en-US" dirty="0" smtClean="0"/>
              <a:t>M. </a:t>
            </a:r>
            <a:r>
              <a:rPr lang="en-US" dirty="0" err="1" smtClean="0"/>
              <a:t>Hegde</a:t>
            </a:r>
            <a:r>
              <a:rPr lang="en-US" dirty="0" smtClean="0"/>
              <a:t>, </a:t>
            </a:r>
            <a:r>
              <a:rPr lang="en-US" dirty="0" err="1" smtClean="0"/>
              <a:t>Adnet</a:t>
            </a:r>
            <a:r>
              <a:rPr lang="en-US" dirty="0" smtClean="0"/>
              <a:t>/GSFC (Software Lead)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8150" y="5477380"/>
            <a:ext cx="7470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800000"/>
                </a:solidFill>
              </a:rPr>
              <a:t>Contributions from</a:t>
            </a:r>
            <a:endParaRPr lang="en-US" i="1" dirty="0" smtClean="0">
              <a:solidFill>
                <a:srgbClr val="800000"/>
              </a:solidFill>
            </a:endParaRPr>
          </a:p>
          <a:p>
            <a:pPr algn="ctr"/>
            <a:r>
              <a:rPr lang="en-US" i="1" dirty="0" smtClean="0">
                <a:solidFill>
                  <a:srgbClr val="800000"/>
                </a:solidFill>
              </a:rPr>
              <a:t>S. Ahmad, R. </a:t>
            </a:r>
            <a:r>
              <a:rPr lang="en-US" i="1" dirty="0" err="1" smtClean="0">
                <a:solidFill>
                  <a:srgbClr val="800000"/>
                </a:solidFill>
              </a:rPr>
              <a:t>Albayrak</a:t>
            </a:r>
            <a:r>
              <a:rPr lang="en-US" i="1" dirty="0" smtClean="0">
                <a:solidFill>
                  <a:srgbClr val="800000"/>
                </a:solidFill>
              </a:rPr>
              <a:t>, K. Bryant, D. </a:t>
            </a:r>
            <a:r>
              <a:rPr lang="en-US" i="1" dirty="0" err="1" smtClean="0">
                <a:solidFill>
                  <a:srgbClr val="800000"/>
                </a:solidFill>
              </a:rPr>
              <a:t>da</a:t>
            </a:r>
            <a:r>
              <a:rPr lang="en-US" i="1" dirty="0" smtClean="0">
                <a:solidFill>
                  <a:srgbClr val="800000"/>
                </a:solidFill>
              </a:rPr>
              <a:t> Silva, J. </a:t>
            </a:r>
            <a:r>
              <a:rPr lang="en-US" i="1" dirty="0" err="1" smtClean="0">
                <a:solidFill>
                  <a:srgbClr val="800000"/>
                </a:solidFill>
              </a:rPr>
              <a:t>Amrhein</a:t>
            </a:r>
            <a:r>
              <a:rPr lang="en-US" i="1" dirty="0" smtClean="0">
                <a:solidFill>
                  <a:srgbClr val="800000"/>
                </a:solidFill>
              </a:rPr>
              <a:t>, F. Fang, X. </a:t>
            </a:r>
            <a:r>
              <a:rPr lang="en-US" i="1" dirty="0" err="1" smtClean="0">
                <a:solidFill>
                  <a:srgbClr val="800000"/>
                </a:solidFill>
              </a:rPr>
              <a:t>Hu</a:t>
            </a:r>
            <a:r>
              <a:rPr lang="en-US" i="1" dirty="0" smtClean="0">
                <a:solidFill>
                  <a:srgbClr val="800000"/>
                </a:solidFill>
              </a:rPr>
              <a:t>, </a:t>
            </a:r>
            <a:br>
              <a:rPr lang="en-US" i="1" dirty="0" smtClean="0">
                <a:solidFill>
                  <a:srgbClr val="800000"/>
                </a:solidFill>
              </a:rPr>
            </a:br>
            <a:r>
              <a:rPr lang="en-US" i="1" dirty="0" smtClean="0">
                <a:solidFill>
                  <a:srgbClr val="800000"/>
                </a:solidFill>
              </a:rPr>
              <a:t>N. </a:t>
            </a:r>
            <a:r>
              <a:rPr lang="en-US" i="1" dirty="0" err="1" smtClean="0">
                <a:solidFill>
                  <a:srgbClr val="800000"/>
                </a:solidFill>
              </a:rPr>
              <a:t>Malakar</a:t>
            </a:r>
            <a:r>
              <a:rPr lang="en-US" i="1" dirty="0" smtClean="0">
                <a:solidFill>
                  <a:srgbClr val="800000"/>
                </a:solidFill>
              </a:rPr>
              <a:t>, M. </a:t>
            </a:r>
            <a:r>
              <a:rPr lang="en-US" i="1" dirty="0" err="1" smtClean="0">
                <a:solidFill>
                  <a:srgbClr val="800000"/>
                </a:solidFill>
              </a:rPr>
              <a:t>Petrenko</a:t>
            </a:r>
            <a:r>
              <a:rPr lang="en-US" i="1" dirty="0" smtClean="0">
                <a:solidFill>
                  <a:srgbClr val="800000"/>
                </a:solidFill>
              </a:rPr>
              <a:t>, L. </a:t>
            </a:r>
            <a:r>
              <a:rPr lang="en-US" i="1" dirty="0" err="1" smtClean="0">
                <a:solidFill>
                  <a:srgbClr val="800000"/>
                </a:solidFill>
              </a:rPr>
              <a:t>Petrov</a:t>
            </a:r>
            <a:r>
              <a:rPr lang="en-US" i="1" dirty="0" smtClean="0">
                <a:solidFill>
                  <a:srgbClr val="800000"/>
                </a:solidFill>
              </a:rPr>
              <a:t>, C. </a:t>
            </a:r>
            <a:r>
              <a:rPr lang="en-US" i="1" dirty="0" err="1" smtClean="0">
                <a:solidFill>
                  <a:srgbClr val="800000"/>
                </a:solidFill>
              </a:rPr>
              <a:t>Smit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8150" y="0"/>
            <a:ext cx="8456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800000"/>
                </a:solidFill>
              </a:rPr>
              <a:t>Advancing Collaborative Connections for Earth System Science (ACCESS) Program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8417" y="2504374"/>
            <a:ext cx="4524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hlinkClick r:id="rId2" tooltip="Aerostat"/>
              </a:rPr>
              <a:t>http://giovanni.gsfc.nasa.gov/aerostat/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707454" y="3611777"/>
            <a:ext cx="4311283" cy="1539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Robert Levy, SSAI/GSFC (Co-I.)</a:t>
            </a:r>
          </a:p>
          <a:p>
            <a:pPr defTabSz="914400">
              <a:spcBef>
                <a:spcPts val="900"/>
              </a:spcBef>
              <a:buClr>
                <a:schemeClr val="accent3"/>
              </a:buClr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David </a:t>
            </a:r>
            <a:r>
              <a:rPr lang="en-US" sz="1600" dirty="0" err="1" smtClean="0">
                <a:solidFill>
                  <a:schemeClr val="bg1"/>
                </a:solidFill>
              </a:rPr>
              <a:t>Lary</a:t>
            </a:r>
            <a:r>
              <a:rPr lang="en-US" sz="1600" dirty="0" smtClean="0">
                <a:solidFill>
                  <a:schemeClr val="bg1"/>
                </a:solidFill>
              </a:rPr>
              <a:t>, U. of Texas at Dallas (Co-I.)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Ralph Kahn, NASA/GSFC (Collaborator)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Lorraine Remer, NASA/GSFC (Collaborator)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Charles </a:t>
            </a:r>
            <a:r>
              <a:rPr lang="en-US" sz="16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Ichoku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(Collaborator)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AeroStat Under the Hood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ounded Rectangle 107"/>
          <p:cNvSpPr/>
          <p:nvPr/>
        </p:nvSpPr>
        <p:spPr>
          <a:xfrm>
            <a:off x="7894289" y="3479550"/>
            <a:ext cx="1161823" cy="561475"/>
          </a:xfrm>
          <a:prstGeom prst="roundRect">
            <a:avLst/>
          </a:prstGeom>
          <a:solidFill>
            <a:srgbClr val="66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Talkoot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3019002" y="1935453"/>
            <a:ext cx="3996230" cy="2871813"/>
          </a:xfrm>
          <a:prstGeom prst="roundRect">
            <a:avLst>
              <a:gd name="adj" fmla="val 8146"/>
            </a:avLst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-28620"/>
            <a:ext cx="7770813" cy="1371600"/>
          </a:xfrm>
        </p:spPr>
        <p:txBody>
          <a:bodyPr/>
          <a:lstStyle/>
          <a:p>
            <a:r>
              <a:rPr lang="en-US" sz="3600" dirty="0" smtClean="0"/>
              <a:t>Aerostat architecture pulls together several ACCESS-related resources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301384" y="5531588"/>
            <a:ext cx="1211819" cy="408623"/>
          </a:xfrm>
          <a:prstGeom prst="round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ECHO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11010" y="5442291"/>
            <a:ext cx="1007006" cy="587216"/>
          </a:xfrm>
          <a:prstGeom prst="can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LAADS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56014" y="5442291"/>
            <a:ext cx="1234203" cy="587216"/>
          </a:xfrm>
          <a:prstGeom prst="can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ASDC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392" y="5201574"/>
            <a:ext cx="1278965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Aeronet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392" y="3668112"/>
            <a:ext cx="1278965" cy="408623"/>
          </a:xfrm>
          <a:prstGeom prst="roundRect">
            <a:avLst/>
          </a:prstGeom>
          <a:solidFill>
            <a:srgbClr val="66FFCC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MAPSS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192" y="6211669"/>
            <a:ext cx="906486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Aeronet</a:t>
            </a:r>
            <a:r>
              <a:rPr lang="en-US" sz="1200" dirty="0" smtClean="0"/>
              <a:t>: </a:t>
            </a:r>
            <a:r>
              <a:rPr lang="en-US" sz="1200" dirty="0" err="1" smtClean="0"/>
              <a:t>AErosol</a:t>
            </a:r>
            <a:r>
              <a:rPr lang="en-US" sz="1200" dirty="0" smtClean="0"/>
              <a:t> </a:t>
            </a:r>
            <a:r>
              <a:rPr lang="en-US" sz="1200" dirty="0" err="1" smtClean="0"/>
              <a:t>RObotic</a:t>
            </a:r>
            <a:r>
              <a:rPr lang="en-US" sz="1200" dirty="0" smtClean="0"/>
              <a:t> </a:t>
            </a:r>
            <a:r>
              <a:rPr lang="en-US" sz="1200" dirty="0" err="1" smtClean="0"/>
              <a:t>NETwork</a:t>
            </a:r>
            <a:r>
              <a:rPr lang="en-US" sz="1200" dirty="0" smtClean="0"/>
              <a:t>                                             ASDC: Atmospheric Science Data Center (</a:t>
            </a:r>
            <a:r>
              <a:rPr lang="en-US" sz="1200" dirty="0" err="1" smtClean="0"/>
              <a:t>LaRC</a:t>
            </a:r>
            <a:r>
              <a:rPr lang="en-US" sz="1200" dirty="0" smtClean="0"/>
              <a:t>)</a:t>
            </a:r>
          </a:p>
          <a:p>
            <a:r>
              <a:rPr lang="en-US" sz="1200" dirty="0" smtClean="0"/>
              <a:t>ECHO: EOS Clearinghouse                                                             LAADS: Level 1 and Atmosphere Archive and Distribution System</a:t>
            </a:r>
          </a:p>
          <a:p>
            <a:r>
              <a:rPr lang="en-US" sz="1200" dirty="0" smtClean="0"/>
              <a:t>MAPSS: Multi-sensor Aerosol Products Sampling System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691569" y="3474957"/>
            <a:ext cx="1098386" cy="788194"/>
          </a:xfrm>
          <a:prstGeom prst="can">
            <a:avLst>
              <a:gd name="adj" fmla="val 14796"/>
            </a:avLst>
          </a:prstGeom>
          <a:solidFill>
            <a:srgbClr val="66FFCC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MAPSS</a:t>
            </a:r>
          </a:p>
          <a:p>
            <a:pPr algn="ctr"/>
            <a:r>
              <a:rPr lang="en-US" sz="1600" dirty="0" smtClean="0"/>
              <a:t>Database</a:t>
            </a:r>
            <a:endParaRPr lang="en-US" dirty="0"/>
          </a:p>
        </p:txBody>
      </p:sp>
      <p:pic>
        <p:nvPicPr>
          <p:cNvPr id="12" name="Picture 11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2" y="2017561"/>
            <a:ext cx="1402041" cy="9346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95019" y="4234018"/>
            <a:ext cx="907944" cy="587216"/>
          </a:xfrm>
          <a:prstGeom prst="can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cache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36452" y="4317830"/>
            <a:ext cx="967127" cy="408623"/>
          </a:xfrm>
          <a:prstGeom prst="roundRect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search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65428" y="3668114"/>
            <a:ext cx="967127" cy="408623"/>
          </a:xfrm>
          <a:prstGeom prst="roundRect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fetch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>
            <a:stCxn id="6" idx="1"/>
            <a:endCxn id="13" idx="3"/>
          </p:cNvCxnSpPr>
          <p:nvPr/>
        </p:nvCxnSpPr>
        <p:spPr>
          <a:xfrm rot="5400000" flipH="1" flipV="1">
            <a:off x="4250525" y="4643826"/>
            <a:ext cx="621057" cy="975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" idx="1"/>
            <a:endCxn id="13" idx="3"/>
          </p:cNvCxnSpPr>
          <p:nvPr/>
        </p:nvCxnSpPr>
        <p:spPr>
          <a:xfrm rot="16200000" flipV="1">
            <a:off x="5021224" y="4849002"/>
            <a:ext cx="621057" cy="5655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2"/>
            <a:endCxn id="4" idx="0"/>
          </p:cNvCxnSpPr>
          <p:nvPr/>
        </p:nvCxnSpPr>
        <p:spPr>
          <a:xfrm rot="16200000" flipH="1">
            <a:off x="6311088" y="4935381"/>
            <a:ext cx="805135" cy="3872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4" idx="2"/>
            <a:endCxn id="5" idx="1"/>
          </p:cNvCxnSpPr>
          <p:nvPr/>
        </p:nvCxnSpPr>
        <p:spPr>
          <a:xfrm rot="5400000">
            <a:off x="5709346" y="4631621"/>
            <a:ext cx="715838" cy="90550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840727" y="4934775"/>
            <a:ext cx="1381884" cy="369332"/>
          </a:xfrm>
          <a:prstGeom prst="rect">
            <a:avLst/>
          </a:prstGeom>
          <a:solidFill>
            <a:srgbClr val="66FFCC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OpenSearch</a:t>
            </a:r>
            <a:endParaRPr lang="en-US" dirty="0"/>
          </a:p>
        </p:txBody>
      </p:sp>
      <p:cxnSp>
        <p:nvCxnSpPr>
          <p:cNvPr id="46" name="Straight Connector 45"/>
          <p:cNvCxnSpPr/>
          <p:nvPr/>
        </p:nvCxnSpPr>
        <p:spPr>
          <a:xfrm rot="5400000">
            <a:off x="5005307" y="4155377"/>
            <a:ext cx="157281" cy="1"/>
          </a:xfrm>
          <a:prstGeom prst="line">
            <a:avLst/>
          </a:prstGeom>
          <a:ln>
            <a:solidFill>
              <a:srgbClr val="FFFFFF"/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0" idx="4"/>
            <a:endCxn id="65" idx="1"/>
          </p:cNvCxnSpPr>
          <p:nvPr/>
        </p:nvCxnSpPr>
        <p:spPr>
          <a:xfrm>
            <a:off x="2789955" y="3869054"/>
            <a:ext cx="332455" cy="41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8" idx="3"/>
            <a:endCxn id="10" idx="2"/>
          </p:cNvCxnSpPr>
          <p:nvPr/>
        </p:nvCxnSpPr>
        <p:spPr>
          <a:xfrm flipV="1">
            <a:off x="1416357" y="3869054"/>
            <a:ext cx="275212" cy="33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2" idx="2"/>
            <a:endCxn id="8" idx="0"/>
          </p:cNvCxnSpPr>
          <p:nvPr/>
        </p:nvCxnSpPr>
        <p:spPr>
          <a:xfrm rot="5400000">
            <a:off x="420586" y="3308544"/>
            <a:ext cx="715857" cy="32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7" idx="0"/>
            <a:endCxn id="8" idx="2"/>
          </p:cNvCxnSpPr>
          <p:nvPr/>
        </p:nvCxnSpPr>
        <p:spPr>
          <a:xfrm rot="5400000" flipH="1" flipV="1">
            <a:off x="214456" y="4639155"/>
            <a:ext cx="112483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717692" y="4984679"/>
            <a:ext cx="106648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MODIS L2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3822543" y="4997093"/>
            <a:ext cx="90745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MISR L2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3228738" y="2511824"/>
            <a:ext cx="1173943" cy="408623"/>
          </a:xfrm>
          <a:prstGeom prst="roundRect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matchup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84" y="3038541"/>
            <a:ext cx="967127" cy="408623"/>
          </a:xfrm>
          <a:prstGeom prst="roundRect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adjust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569976" y="2517526"/>
            <a:ext cx="1381646" cy="408623"/>
          </a:xfrm>
          <a:prstGeom prst="roundRect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merge/grid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122410" y="3668906"/>
            <a:ext cx="967127" cy="408623"/>
          </a:xfrm>
          <a:prstGeom prst="roundRect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query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844018" y="1935452"/>
            <a:ext cx="854132" cy="408623"/>
          </a:xfrm>
          <a:prstGeom prst="roundRect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4" name="Straight Arrow Connector 73"/>
          <p:cNvCxnSpPr>
            <a:endCxn id="15" idx="3"/>
          </p:cNvCxnSpPr>
          <p:nvPr/>
        </p:nvCxnSpPr>
        <p:spPr>
          <a:xfrm rot="16200000" flipV="1">
            <a:off x="5459646" y="3945336"/>
            <a:ext cx="661369" cy="515549"/>
          </a:xfrm>
          <a:prstGeom prst="straightConnector1">
            <a:avLst/>
          </a:prstGeom>
          <a:ln>
            <a:solidFill>
              <a:srgbClr val="FFFFFF"/>
            </a:solidFill>
            <a:headEnd type="none" w="med" len="sm"/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65" idx="0"/>
            <a:endCxn id="61" idx="2"/>
          </p:cNvCxnSpPr>
          <p:nvPr/>
        </p:nvCxnSpPr>
        <p:spPr>
          <a:xfrm rot="5400000" flipH="1" flipV="1">
            <a:off x="4219940" y="2833198"/>
            <a:ext cx="221742" cy="1449674"/>
          </a:xfrm>
          <a:prstGeom prst="straightConnector1">
            <a:avLst/>
          </a:prstGeom>
          <a:ln>
            <a:solidFill>
              <a:srgbClr val="FFFFFF"/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1" idx="1"/>
            <a:endCxn id="60" idx="2"/>
          </p:cNvCxnSpPr>
          <p:nvPr/>
        </p:nvCxnSpPr>
        <p:spPr>
          <a:xfrm rot="10800000">
            <a:off x="3815710" y="2920447"/>
            <a:ext cx="756374" cy="322406"/>
          </a:xfrm>
          <a:prstGeom prst="straightConnector1">
            <a:avLst/>
          </a:prstGeom>
          <a:ln>
            <a:solidFill>
              <a:srgbClr val="FFFFFF"/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61" idx="3"/>
            <a:endCxn id="62" idx="2"/>
          </p:cNvCxnSpPr>
          <p:nvPr/>
        </p:nvCxnSpPr>
        <p:spPr>
          <a:xfrm flipV="1">
            <a:off x="5539211" y="2926149"/>
            <a:ext cx="721588" cy="316704"/>
          </a:xfrm>
          <a:prstGeom prst="straightConnector1">
            <a:avLst/>
          </a:prstGeom>
          <a:ln>
            <a:solidFill>
              <a:srgbClr val="FFFFFF"/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62" idx="0"/>
            <a:endCxn id="72" idx="2"/>
          </p:cNvCxnSpPr>
          <p:nvPr/>
        </p:nvCxnSpPr>
        <p:spPr>
          <a:xfrm rot="5400000" flipH="1" flipV="1">
            <a:off x="6179216" y="2425659"/>
            <a:ext cx="173451" cy="10285"/>
          </a:xfrm>
          <a:prstGeom prst="straightConnector1">
            <a:avLst/>
          </a:prstGeom>
          <a:ln>
            <a:solidFill>
              <a:srgbClr val="FFFFFF"/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15" idx="0"/>
            <a:endCxn id="61" idx="2"/>
          </p:cNvCxnSpPr>
          <p:nvPr/>
        </p:nvCxnSpPr>
        <p:spPr>
          <a:xfrm rot="5400000" flipH="1" flipV="1">
            <a:off x="4941845" y="3554311"/>
            <a:ext cx="220950" cy="6656"/>
          </a:xfrm>
          <a:prstGeom prst="straightConnector1">
            <a:avLst/>
          </a:prstGeom>
          <a:ln>
            <a:solidFill>
              <a:srgbClr val="FFFFFF"/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5548163" y="3141808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Giovanni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7730237" y="3091903"/>
            <a:ext cx="1161823" cy="561475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FFFF"/>
                </a:solidFill>
              </a:rPr>
              <a:t>GSocial</a:t>
            </a: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107" name="Straight Arrow Connector 106"/>
          <p:cNvCxnSpPr>
            <a:stCxn id="99" idx="3"/>
            <a:endCxn id="105" idx="1"/>
          </p:cNvCxnSpPr>
          <p:nvPr/>
        </p:nvCxnSpPr>
        <p:spPr>
          <a:xfrm>
            <a:off x="7015232" y="3371360"/>
            <a:ext cx="715005" cy="128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3101490" y="1935452"/>
            <a:ext cx="1428982" cy="408623"/>
          </a:xfrm>
          <a:prstGeom prst="roundRect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scatterplot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3" name="Straight Arrow Connector 122"/>
          <p:cNvCxnSpPr>
            <a:stCxn id="60" idx="0"/>
            <a:endCxn id="118" idx="2"/>
          </p:cNvCxnSpPr>
          <p:nvPr/>
        </p:nvCxnSpPr>
        <p:spPr>
          <a:xfrm rot="5400000" flipH="1" flipV="1">
            <a:off x="3731971" y="2427815"/>
            <a:ext cx="167749" cy="271"/>
          </a:xfrm>
          <a:prstGeom prst="straightConnector1">
            <a:avLst/>
          </a:prstGeom>
          <a:ln>
            <a:solidFill>
              <a:srgbClr val="FFFFFF"/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4635340" y="1935452"/>
            <a:ext cx="841420" cy="715089"/>
          </a:xfrm>
          <a:prstGeom prst="roundRect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time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series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7" name="Straight Arrow Connector 126"/>
          <p:cNvCxnSpPr>
            <a:stCxn id="61" idx="0"/>
          </p:cNvCxnSpPr>
          <p:nvPr/>
        </p:nvCxnSpPr>
        <p:spPr>
          <a:xfrm rot="16200000" flipV="1">
            <a:off x="4858320" y="2841213"/>
            <a:ext cx="387999" cy="6658"/>
          </a:xfrm>
          <a:prstGeom prst="straightConnector1">
            <a:avLst/>
          </a:prstGeom>
          <a:ln>
            <a:solidFill>
              <a:srgbClr val="FFFFFF"/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38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5" grpId="0" animBg="1"/>
      <p:bldP spid="72" grpId="0" animBg="1"/>
      <p:bldP spid="118" grpId="0" animBg="1"/>
      <p:bldP spid="1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GSocial</a:t>
            </a:r>
            <a:r>
              <a:rPr lang="en-US" sz="4000" dirty="0" smtClean="0"/>
              <a:t>: a </a:t>
            </a:r>
            <a:r>
              <a:rPr lang="en-US" sz="4000" i="1" dirty="0" smtClean="0"/>
              <a:t>reusable </a:t>
            </a:r>
            <a:r>
              <a:rPr lang="en-US" sz="4000" dirty="0" smtClean="0"/>
              <a:t>social annotation service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7727"/>
            <a:ext cx="7770813" cy="3657600"/>
          </a:xfrm>
        </p:spPr>
        <p:txBody>
          <a:bodyPr>
            <a:noAutofit/>
          </a:bodyPr>
          <a:lstStyle/>
          <a:p>
            <a:r>
              <a:rPr lang="en-US" dirty="0" smtClean="0"/>
              <a:t>Incorporates </a:t>
            </a:r>
            <a:r>
              <a:rPr lang="en-US" dirty="0" err="1" smtClean="0"/>
              <a:t>Talkoot</a:t>
            </a:r>
            <a:r>
              <a:rPr lang="en-US" dirty="0" smtClean="0"/>
              <a:t> Research Notebook</a:t>
            </a:r>
          </a:p>
          <a:p>
            <a:pPr lvl="1"/>
            <a:r>
              <a:rPr lang="en-US" sz="2400" dirty="0" smtClean="0"/>
              <a:t>Based on </a:t>
            </a:r>
            <a:r>
              <a:rPr lang="en-US" sz="2400" dirty="0" err="1" smtClean="0"/>
              <a:t>Drupal</a:t>
            </a:r>
            <a:r>
              <a:rPr lang="en-US" sz="2400" dirty="0" smtClean="0"/>
              <a:t> 6</a:t>
            </a:r>
          </a:p>
          <a:p>
            <a:r>
              <a:rPr lang="en-US" dirty="0" smtClean="0"/>
              <a:t>Despite its name, </a:t>
            </a:r>
            <a:r>
              <a:rPr lang="en-US" b="1" i="1" dirty="0" err="1" smtClean="0">
                <a:solidFill>
                  <a:schemeClr val="tx1"/>
                </a:solidFill>
              </a:rPr>
              <a:t>GSocial</a:t>
            </a:r>
            <a:r>
              <a:rPr lang="en-US" b="1" i="1" dirty="0" smtClean="0">
                <a:solidFill>
                  <a:schemeClr val="tx1"/>
                </a:solidFill>
              </a:rPr>
              <a:t> can be integrated with other REST-based applications</a:t>
            </a:r>
          </a:p>
          <a:p>
            <a:pPr lvl="1"/>
            <a:r>
              <a:rPr lang="en-US" sz="2400" dirty="0" smtClean="0"/>
              <a:t>Proof of concept with </a:t>
            </a:r>
            <a:r>
              <a:rPr lang="en-US" sz="2400" dirty="0" err="1" smtClean="0"/>
              <a:t>SeaWiFS</a:t>
            </a:r>
            <a:r>
              <a:rPr lang="en-US" sz="2400" dirty="0" smtClean="0"/>
              <a:t> True Color application</a:t>
            </a:r>
          </a:p>
          <a:p>
            <a:pPr lvl="1"/>
            <a:r>
              <a:rPr lang="en-US" sz="2400" dirty="0" smtClean="0"/>
              <a:t>Plans to integrate with Hook </a:t>
            </a:r>
            <a:r>
              <a:rPr lang="en-US" sz="2400" dirty="0" err="1" smtClean="0"/>
              <a:t>Hua’s</a:t>
            </a:r>
            <a:r>
              <a:rPr lang="en-US" sz="2400" dirty="0" smtClean="0"/>
              <a:t> ACCESS project</a:t>
            </a:r>
          </a:p>
          <a:p>
            <a:r>
              <a:rPr lang="en-US" dirty="0" smtClean="0"/>
              <a:t>Currently in use by Aerostat developers for testing and review preparation</a:t>
            </a:r>
          </a:p>
          <a:p>
            <a:r>
              <a:rPr lang="en-US" dirty="0" smtClean="0"/>
              <a:t>Still a work in progress...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 Bias Adjustment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05694"/>
            <a:ext cx="8066487" cy="3657600"/>
          </a:xfrm>
        </p:spPr>
        <p:txBody>
          <a:bodyPr>
            <a:noAutofit/>
          </a:bodyPr>
          <a:lstStyle/>
          <a:p>
            <a:r>
              <a:rPr lang="en-US" dirty="0" smtClean="0"/>
              <a:t>Goal:  </a:t>
            </a:r>
          </a:p>
          <a:p>
            <a:pPr lvl="1">
              <a:buFont typeface="+mj-lt"/>
              <a:buAutoNum type="arabicPeriod"/>
            </a:pPr>
            <a:r>
              <a:rPr lang="en-US" sz="2000" dirty="0" smtClean="0"/>
              <a:t>Adjust data to a common baseline to facilitate merging</a:t>
            </a:r>
          </a:p>
          <a:p>
            <a:pPr lvl="1">
              <a:buFont typeface="+mj-lt"/>
              <a:buAutoNum type="arabicPeriod"/>
            </a:pPr>
            <a:r>
              <a:rPr lang="en-US" sz="2000" dirty="0" smtClean="0"/>
              <a:t>Explore sources of difference among measurements</a:t>
            </a:r>
          </a:p>
          <a:p>
            <a:r>
              <a:rPr lang="en-US" dirty="0" smtClean="0"/>
              <a:t>Original plan:  </a:t>
            </a:r>
          </a:p>
          <a:p>
            <a:pPr lvl="1"/>
            <a:r>
              <a:rPr lang="en-US" sz="2000" dirty="0" smtClean="0"/>
              <a:t>Linear regression, </a:t>
            </a:r>
            <a:r>
              <a:rPr lang="en-US" sz="2000" i="1" dirty="0" smtClean="0"/>
              <a:t>and</a:t>
            </a:r>
          </a:p>
          <a:p>
            <a:pPr lvl="1"/>
            <a:r>
              <a:rPr lang="en-US" sz="2000" dirty="0" smtClean="0"/>
              <a:t>Support vector machine</a:t>
            </a:r>
          </a:p>
          <a:p>
            <a:r>
              <a:rPr lang="en-US" dirty="0" smtClean="0"/>
              <a:t>Revised plan:  neural network adjustment</a:t>
            </a:r>
          </a:p>
          <a:p>
            <a:pPr lvl="1"/>
            <a:r>
              <a:rPr lang="en-US" sz="2000" dirty="0" smtClean="0"/>
              <a:t>Linear regression complicated by:</a:t>
            </a:r>
          </a:p>
          <a:p>
            <a:pPr lvl="2"/>
            <a:r>
              <a:rPr lang="en-US" dirty="0" smtClean="0"/>
              <a:t>Non-Gaussian distribution</a:t>
            </a:r>
          </a:p>
          <a:p>
            <a:pPr lvl="2"/>
            <a:r>
              <a:rPr lang="en-US" dirty="0" smtClean="0"/>
              <a:t>Different bias causes at low AOD vs. high AOD values</a:t>
            </a:r>
          </a:p>
          <a:p>
            <a:pPr lvl="2"/>
            <a:r>
              <a:rPr lang="en-US" dirty="0" smtClean="0"/>
              <a:t>Many small contributors to bias, not one or two large ones</a:t>
            </a:r>
          </a:p>
          <a:p>
            <a:pPr lvl="1"/>
            <a:r>
              <a:rPr lang="en-US" sz="2000" dirty="0" smtClean="0"/>
              <a:t>Neural network previously used by A. </a:t>
            </a:r>
            <a:r>
              <a:rPr lang="en-US" sz="2000" dirty="0" err="1" smtClean="0"/>
              <a:t>da</a:t>
            </a:r>
            <a:r>
              <a:rPr lang="en-US" sz="2000" dirty="0" smtClean="0"/>
              <a:t> Silva and R. </a:t>
            </a:r>
            <a:r>
              <a:rPr lang="en-US" sz="2000" dirty="0" err="1" smtClean="0"/>
              <a:t>Albayrak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20155" y="2020874"/>
            <a:ext cx="3345162" cy="447869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111451" y="2020874"/>
            <a:ext cx="3345162" cy="447869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 Process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1370138" y="2429933"/>
            <a:ext cx="2840530" cy="179808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932111" y="2506287"/>
            <a:ext cx="1509798" cy="489347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MAPSS database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1463551" y="3131106"/>
            <a:ext cx="801647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/>
              <a:t>Aeronet</a:t>
            </a:r>
            <a:r>
              <a:rPr lang="en-US" sz="1400" dirty="0" smtClean="0"/>
              <a:t> </a:t>
            </a:r>
          </a:p>
          <a:p>
            <a:pPr algn="ctr"/>
            <a:r>
              <a:rPr lang="en-US" sz="1400" dirty="0" smtClean="0"/>
              <a:t>AOD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2755149" y="3134832"/>
            <a:ext cx="1413183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Satellite AOD</a:t>
            </a:r>
            <a:br>
              <a:rPr lang="en-US" sz="1400" dirty="0" smtClean="0"/>
            </a:br>
            <a:r>
              <a:rPr lang="en-US" sz="1400" dirty="0" smtClean="0"/>
              <a:t> + “</a:t>
            </a:r>
            <a:r>
              <a:rPr lang="en-US" sz="1400" dirty="0" err="1" smtClean="0"/>
              <a:t>regressors</a:t>
            </a:r>
            <a:r>
              <a:rPr lang="en-US" sz="1400" dirty="0" smtClean="0"/>
              <a:t>”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2032340" y="3920244"/>
            <a:ext cx="1201928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Data Matrix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1253932" y="4537958"/>
            <a:ext cx="2528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Learn AOD Bias – (back-prop)</a:t>
            </a:r>
          </a:p>
        </p:txBody>
      </p:sp>
      <p:sp>
        <p:nvSpPr>
          <p:cNvPr id="39" name="Right Arrow 38"/>
          <p:cNvSpPr/>
          <p:nvPr/>
        </p:nvSpPr>
        <p:spPr>
          <a:xfrm>
            <a:off x="2768395" y="5301688"/>
            <a:ext cx="328593" cy="1509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4642034" y="5301688"/>
            <a:ext cx="328593" cy="1509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5473485" y="5301688"/>
            <a:ext cx="328593" cy="1509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077571" y="5086719"/>
            <a:ext cx="1235870" cy="580906"/>
          </a:xfrm>
          <a:prstGeom prst="parallelogram">
            <a:avLst/>
          </a:prstGeom>
          <a:noFill/>
          <a:ln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/>
              <a:t>NN coefficients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1896356" y="4872779"/>
            <a:ext cx="50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feed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1615605" y="520719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train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1832224" y="5533980"/>
            <a:ext cx="60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coeff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2234984" y="5195398"/>
            <a:ext cx="444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test</a:t>
            </a:r>
            <a:endParaRPr lang="en-US" sz="1400" dirty="0"/>
          </a:p>
        </p:txBody>
      </p:sp>
      <p:grpSp>
        <p:nvGrpSpPr>
          <p:cNvPr id="53" name="Group 52"/>
          <p:cNvGrpSpPr/>
          <p:nvPr/>
        </p:nvGrpSpPr>
        <p:grpSpPr>
          <a:xfrm rot="21480000">
            <a:off x="1645459" y="4871700"/>
            <a:ext cx="1010283" cy="983027"/>
            <a:chOff x="523973" y="1424692"/>
            <a:chExt cx="596183" cy="610326"/>
          </a:xfrm>
        </p:grpSpPr>
        <p:grpSp>
          <p:nvGrpSpPr>
            <p:cNvPr id="49" name="Group 48"/>
            <p:cNvGrpSpPr/>
            <p:nvPr/>
          </p:nvGrpSpPr>
          <p:grpSpPr>
            <a:xfrm>
              <a:off x="523973" y="1438836"/>
              <a:ext cx="596182" cy="596182"/>
              <a:chOff x="523973" y="1438836"/>
              <a:chExt cx="596182" cy="596182"/>
            </a:xfrm>
          </p:grpSpPr>
          <p:sp>
            <p:nvSpPr>
              <p:cNvPr id="47" name="Arc 46"/>
              <p:cNvSpPr/>
              <p:nvPr/>
            </p:nvSpPr>
            <p:spPr>
              <a:xfrm>
                <a:off x="523973" y="1438836"/>
                <a:ext cx="596182" cy="596182"/>
              </a:xfrm>
              <a:prstGeom prst="arc">
                <a:avLst/>
              </a:prstGeom>
              <a:ln>
                <a:head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Arc 47"/>
              <p:cNvSpPr/>
              <p:nvPr/>
            </p:nvSpPr>
            <p:spPr>
              <a:xfrm rot="16200000">
                <a:off x="523973" y="1438836"/>
                <a:ext cx="596182" cy="596182"/>
              </a:xfrm>
              <a:prstGeom prst="arc">
                <a:avLst/>
              </a:prstGeom>
              <a:ln>
                <a:head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 rot="10800000">
              <a:off x="523974" y="1424692"/>
              <a:ext cx="596182" cy="596182"/>
              <a:chOff x="523973" y="1438836"/>
              <a:chExt cx="596182" cy="596182"/>
            </a:xfrm>
          </p:grpSpPr>
          <p:sp>
            <p:nvSpPr>
              <p:cNvPr id="51" name="Arc 50"/>
              <p:cNvSpPr/>
              <p:nvPr/>
            </p:nvSpPr>
            <p:spPr>
              <a:xfrm>
                <a:off x="523973" y="1438836"/>
                <a:ext cx="596182" cy="596182"/>
              </a:xfrm>
              <a:prstGeom prst="arc">
                <a:avLst/>
              </a:prstGeom>
              <a:ln>
                <a:head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Arc 51"/>
              <p:cNvSpPr/>
              <p:nvPr/>
            </p:nvSpPr>
            <p:spPr>
              <a:xfrm rot="16200000">
                <a:off x="523973" y="1438836"/>
                <a:ext cx="596182" cy="596182"/>
              </a:xfrm>
              <a:prstGeom prst="arc">
                <a:avLst/>
              </a:prstGeom>
              <a:ln>
                <a:head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56" name="Straight Arrow Connector 55"/>
          <p:cNvCxnSpPr/>
          <p:nvPr/>
        </p:nvCxnSpPr>
        <p:spPr>
          <a:xfrm rot="10800000" flipV="1">
            <a:off x="2802264" y="4537957"/>
            <a:ext cx="1317067" cy="548761"/>
          </a:xfrm>
          <a:prstGeom prst="straightConnector1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4" idx="3"/>
          </p:cNvCxnSpPr>
          <p:nvPr/>
        </p:nvCxnSpPr>
        <p:spPr>
          <a:xfrm>
            <a:off x="5606188" y="4568736"/>
            <a:ext cx="378000" cy="517983"/>
          </a:xfrm>
          <a:prstGeom prst="straightConnector1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762504" y="1634608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Offline Processing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6112933" y="2480886"/>
            <a:ext cx="1717537" cy="561201"/>
          </a:xfrm>
          <a:prstGeom prst="flowChartPunchedTape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Read </a:t>
            </a:r>
            <a:r>
              <a:rPr lang="en-US" sz="1600" dirty="0" err="1" smtClean="0"/>
              <a:t>netCDF</a:t>
            </a:r>
            <a:r>
              <a:rPr lang="en-US" sz="1600" dirty="0" smtClean="0"/>
              <a:t> file</a:t>
            </a:r>
            <a:endParaRPr lang="en-US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5178448" y="3368056"/>
            <a:ext cx="1112204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ReadAOD</a:t>
            </a:r>
            <a:endParaRPr lang="en-US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6808734" y="3398833"/>
            <a:ext cx="1610838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Read </a:t>
            </a:r>
            <a:r>
              <a:rPr lang="en-US" sz="1600" dirty="0" err="1" smtClean="0"/>
              <a:t>Regressors</a:t>
            </a:r>
            <a:endParaRPr lang="en-US" sz="1600" dirty="0"/>
          </a:p>
        </p:txBody>
      </p:sp>
      <p:sp>
        <p:nvSpPr>
          <p:cNvPr id="66" name="TextBox 65"/>
          <p:cNvSpPr txBox="1"/>
          <p:nvPr/>
        </p:nvSpPr>
        <p:spPr>
          <a:xfrm>
            <a:off x="5984188" y="4019373"/>
            <a:ext cx="1521723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Data Matrix</a:t>
            </a:r>
            <a:endParaRPr lang="en-US" sz="1600" dirty="0"/>
          </a:p>
        </p:txBody>
      </p:sp>
      <p:sp>
        <p:nvSpPr>
          <p:cNvPr id="67" name="TextBox 66"/>
          <p:cNvSpPr txBox="1"/>
          <p:nvPr/>
        </p:nvSpPr>
        <p:spPr>
          <a:xfrm>
            <a:off x="5984188" y="5086719"/>
            <a:ext cx="1521723" cy="58477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Adjust</a:t>
            </a:r>
            <a:br>
              <a:rPr lang="en-US" sz="1600" dirty="0" smtClean="0"/>
            </a:br>
            <a:r>
              <a:rPr lang="en-US" sz="1600" dirty="0" smtClean="0"/>
              <a:t> Bias</a:t>
            </a:r>
            <a:endParaRPr lang="en-US" sz="1600" dirty="0"/>
          </a:p>
        </p:txBody>
      </p:sp>
      <p:sp>
        <p:nvSpPr>
          <p:cNvPr id="68" name="TextBox 67"/>
          <p:cNvSpPr txBox="1"/>
          <p:nvPr/>
        </p:nvSpPr>
        <p:spPr>
          <a:xfrm>
            <a:off x="5823610" y="6069111"/>
            <a:ext cx="1878800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Update </a:t>
            </a:r>
            <a:r>
              <a:rPr lang="en-US" sz="1400" dirty="0" err="1" smtClean="0"/>
              <a:t>netCDF</a:t>
            </a:r>
            <a:r>
              <a:rPr lang="en-US" sz="1400" dirty="0" smtClean="0"/>
              <a:t> file</a:t>
            </a:r>
            <a:endParaRPr lang="en-US" sz="1400" dirty="0"/>
          </a:p>
        </p:txBody>
      </p:sp>
      <p:sp>
        <p:nvSpPr>
          <p:cNvPr id="69" name="TextBox 68"/>
          <p:cNvSpPr txBox="1"/>
          <p:nvPr/>
        </p:nvSpPr>
        <p:spPr>
          <a:xfrm>
            <a:off x="5907855" y="1651542"/>
            <a:ext cx="1955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Online Processing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886444" y="2060601"/>
            <a:ext cx="1697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Data Preparation</a:t>
            </a:r>
            <a:endParaRPr lang="en-US" sz="1600" dirty="0"/>
          </a:p>
        </p:txBody>
      </p:sp>
      <p:cxnSp>
        <p:nvCxnSpPr>
          <p:cNvPr id="77" name="Shape 76"/>
          <p:cNvCxnSpPr>
            <a:stCxn id="34" idx="2"/>
            <a:endCxn id="35" idx="0"/>
          </p:cNvCxnSpPr>
          <p:nvPr/>
        </p:nvCxnSpPr>
        <p:spPr>
          <a:xfrm rot="10800000" flipV="1">
            <a:off x="1864375" y="2750960"/>
            <a:ext cx="67736" cy="380145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hape 77"/>
          <p:cNvCxnSpPr>
            <a:stCxn id="34" idx="4"/>
          </p:cNvCxnSpPr>
          <p:nvPr/>
        </p:nvCxnSpPr>
        <p:spPr>
          <a:xfrm>
            <a:off x="3441909" y="2750961"/>
            <a:ext cx="162268" cy="299377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hape 81"/>
          <p:cNvCxnSpPr>
            <a:stCxn id="35" idx="2"/>
            <a:endCxn id="37" idx="1"/>
          </p:cNvCxnSpPr>
          <p:nvPr/>
        </p:nvCxnSpPr>
        <p:spPr>
          <a:xfrm rot="16200000" flipH="1">
            <a:off x="1738454" y="3780246"/>
            <a:ext cx="419807" cy="167965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hape 84"/>
          <p:cNvCxnSpPr>
            <a:stCxn id="36" idx="2"/>
            <a:endCxn id="37" idx="3"/>
          </p:cNvCxnSpPr>
          <p:nvPr/>
        </p:nvCxnSpPr>
        <p:spPr>
          <a:xfrm rot="5400000">
            <a:off x="3139965" y="3752356"/>
            <a:ext cx="416081" cy="227473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Rounded Rectangle 100"/>
          <p:cNvSpPr/>
          <p:nvPr/>
        </p:nvSpPr>
        <p:spPr>
          <a:xfrm>
            <a:off x="1120155" y="4537958"/>
            <a:ext cx="6742833" cy="153115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Arrow Connector 102"/>
          <p:cNvCxnSpPr>
            <a:stCxn id="63" idx="2"/>
            <a:endCxn id="64" idx="0"/>
          </p:cNvCxnSpPr>
          <p:nvPr/>
        </p:nvCxnSpPr>
        <p:spPr>
          <a:xfrm rot="5400000">
            <a:off x="6162082" y="2558435"/>
            <a:ext cx="382089" cy="1237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63" idx="2"/>
            <a:endCxn id="65" idx="0"/>
          </p:cNvCxnSpPr>
          <p:nvPr/>
        </p:nvCxnSpPr>
        <p:spPr>
          <a:xfrm rot="16200000" flipH="1">
            <a:off x="7086494" y="2871174"/>
            <a:ext cx="412866" cy="6424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64" idx="2"/>
            <a:endCxn id="66" idx="0"/>
          </p:cNvCxnSpPr>
          <p:nvPr/>
        </p:nvCxnSpPr>
        <p:spPr>
          <a:xfrm rot="16200000" flipH="1">
            <a:off x="6083419" y="3357741"/>
            <a:ext cx="312763" cy="1010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65" idx="2"/>
            <a:endCxn id="66" idx="0"/>
          </p:cNvCxnSpPr>
          <p:nvPr/>
        </p:nvCxnSpPr>
        <p:spPr>
          <a:xfrm rot="5400000">
            <a:off x="7038609" y="3443829"/>
            <a:ext cx="281986" cy="8691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66" idx="2"/>
            <a:endCxn id="67" idx="0"/>
          </p:cNvCxnSpPr>
          <p:nvPr/>
        </p:nvCxnSpPr>
        <p:spPr>
          <a:xfrm rot="5400000">
            <a:off x="6380654" y="4722323"/>
            <a:ext cx="7287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7" idx="2"/>
            <a:endCxn id="68" idx="0"/>
          </p:cNvCxnSpPr>
          <p:nvPr/>
        </p:nvCxnSpPr>
        <p:spPr>
          <a:xfrm rot="16200000" flipH="1">
            <a:off x="6555222" y="5861323"/>
            <a:ext cx="397616" cy="179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986585" y="4276348"/>
            <a:ext cx="1619603" cy="584776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Python NN module (</a:t>
            </a:r>
            <a:r>
              <a:rPr lang="en-US" sz="1600" dirty="0" err="1" smtClean="0"/>
              <a:t>ffnet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Neural Net Results: MODIS Aqua Land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0813" cy="3657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99" y="1125390"/>
            <a:ext cx="9087762" cy="508914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Neural Net Results Summary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710267"/>
          <a:ext cx="7770813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7200"/>
                <a:gridCol w="2328333"/>
                <a:gridCol w="24452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Dataset / 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Compliance – Before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Compliance – After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MODIS Aqua 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MODIS Terra</a:t>
                      </a:r>
                      <a:r>
                        <a:rPr lang="en-US" baseline="0" dirty="0" smtClean="0"/>
                        <a:t> 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MODIS Aqua Ocean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MODIS Terra</a:t>
                      </a:r>
                      <a:r>
                        <a:rPr lang="en-US" baseline="0" dirty="0" smtClean="0"/>
                        <a:t> Ocean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MODIS</a:t>
                      </a:r>
                      <a:r>
                        <a:rPr lang="en-US" baseline="0" dirty="0" smtClean="0"/>
                        <a:t> Aqua Deep Blue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MODIS</a:t>
                      </a:r>
                      <a:r>
                        <a:rPr lang="en-US" baseline="0" dirty="0" smtClean="0"/>
                        <a:t> Terra Deep Blue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 Caveats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3" y="1481660"/>
            <a:ext cx="8322733" cy="3657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NN Tendency to smooth out outliers may not always be desired</a:t>
            </a:r>
          </a:p>
          <a:p>
            <a:r>
              <a:rPr lang="en-US" sz="2000" dirty="0" smtClean="0"/>
              <a:t>Hard to pin down adjustment to a few readily understandable factors, but...</a:t>
            </a:r>
          </a:p>
          <a:p>
            <a:r>
              <a:rPr lang="en-US" sz="2000" dirty="0" smtClean="0"/>
              <a:t>...we can see some of the factors in an exhaustive study of </a:t>
            </a:r>
            <a:r>
              <a:rPr lang="en-US" sz="2000" dirty="0" err="1" smtClean="0"/>
              <a:t>regressor</a:t>
            </a:r>
            <a:r>
              <a:rPr lang="en-US" sz="2000" dirty="0" smtClean="0"/>
              <a:t> influence by David </a:t>
            </a:r>
            <a:r>
              <a:rPr lang="en-US" sz="2000" dirty="0" err="1" smtClean="0"/>
              <a:t>Lary</a:t>
            </a:r>
            <a:r>
              <a:rPr lang="en-US" sz="2000" dirty="0" smtClean="0"/>
              <a:t> et al.</a:t>
            </a:r>
          </a:p>
          <a:p>
            <a:pPr lvl="1"/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Factors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04039"/>
            <a:ext cx="7770813" cy="1704578"/>
          </a:xfrm>
        </p:spPr>
        <p:txBody>
          <a:bodyPr/>
          <a:lstStyle/>
          <a:p>
            <a:r>
              <a:rPr lang="en-US" dirty="0" smtClean="0"/>
              <a:t>Run full neural network train/test cycle for all 32781 possible combinations</a:t>
            </a:r>
          </a:p>
          <a:p>
            <a:r>
              <a:rPr lang="en-US" dirty="0" smtClean="0"/>
              <a:t>Mutual Information used as proxy for effectiveness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Bias seems to arise from many small contributions</a:t>
            </a:r>
            <a:endParaRPr lang="en-US" sz="4000" dirty="0"/>
          </a:p>
        </p:txBody>
      </p:sp>
      <p:pic>
        <p:nvPicPr>
          <p:cNvPr id="5" name="Picture 4" descr="PastedGraphic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70646" y="1593535"/>
            <a:ext cx="5963881" cy="44777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1423"/>
            <a:ext cx="7770813" cy="4629097"/>
          </a:xfrm>
        </p:spPr>
        <p:txBody>
          <a:bodyPr>
            <a:normAutofit/>
          </a:bodyPr>
          <a:lstStyle/>
          <a:p>
            <a:r>
              <a:rPr lang="en-US" dirty="0" smtClean="0"/>
              <a:t>Why AeroStat?</a:t>
            </a:r>
          </a:p>
          <a:p>
            <a:r>
              <a:rPr lang="en-US" dirty="0" smtClean="0"/>
              <a:t>Aerostat Features</a:t>
            </a:r>
          </a:p>
          <a:p>
            <a:r>
              <a:rPr lang="en-US" b="1" i="1" dirty="0" smtClean="0"/>
              <a:t>DEMO</a:t>
            </a:r>
          </a:p>
          <a:p>
            <a:r>
              <a:rPr lang="en-US" dirty="0" smtClean="0"/>
              <a:t>AeroStat Under the Hood</a:t>
            </a:r>
          </a:p>
          <a:p>
            <a:r>
              <a:rPr lang="en-US" dirty="0" smtClean="0"/>
              <a:t>Achievements / Results</a:t>
            </a:r>
          </a:p>
          <a:p>
            <a:r>
              <a:rPr lang="en-US" dirty="0" smtClean="0"/>
              <a:t>Going Forward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AeroStat</a:t>
            </a:r>
            <a:r>
              <a:rPr lang="en-US" dirty="0" smtClean="0"/>
              <a:t> Achievements and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Forward...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soon...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1911"/>
            <a:ext cx="7770813" cy="3657600"/>
          </a:xfrm>
        </p:spPr>
        <p:txBody>
          <a:bodyPr/>
          <a:lstStyle/>
          <a:p>
            <a:r>
              <a:rPr lang="en-US" dirty="0" smtClean="0"/>
              <a:t>Summer Internships</a:t>
            </a:r>
          </a:p>
          <a:p>
            <a:r>
              <a:rPr lang="en-US" dirty="0" smtClean="0"/>
              <a:t>Aerostat Mobile Apps, targeting applications</a:t>
            </a:r>
          </a:p>
          <a:p>
            <a:r>
              <a:rPr lang="en-US" dirty="0" smtClean="0"/>
              <a:t>Interactive client-side visualization</a:t>
            </a:r>
          </a:p>
          <a:p>
            <a:pPr lvl="1"/>
            <a:r>
              <a:rPr lang="en-US" dirty="0" smtClean="0"/>
              <a:t>Linked </a:t>
            </a:r>
            <a:r>
              <a:rPr lang="en-US" dirty="0" err="1" smtClean="0"/>
              <a:t>scatterplot</a:t>
            </a:r>
            <a:r>
              <a:rPr lang="en-US" dirty="0" smtClean="0"/>
              <a:t>-map</a:t>
            </a:r>
          </a:p>
          <a:p>
            <a:pPr lvl="1"/>
            <a:r>
              <a:rPr lang="en-US" dirty="0" smtClean="0"/>
              <a:t>“Where are these outliers located?”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AeroStat Recap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846" y="1756150"/>
            <a:ext cx="8323385" cy="4276969"/>
          </a:xfrm>
        </p:spPr>
        <p:txBody>
          <a:bodyPr>
            <a:normAutofit/>
          </a:bodyPr>
          <a:lstStyle/>
          <a:p>
            <a:r>
              <a:rPr lang="en-US" dirty="0" smtClean="0"/>
              <a:t>Comparing aerosol data from different sensors is difficult and time consuming for users</a:t>
            </a:r>
          </a:p>
          <a:p>
            <a:r>
              <a:rPr lang="en-US" dirty="0" smtClean="0"/>
              <a:t>AeroStat provides an easy-to-use collaborative environment for exploring aerosol phenomena using multi-sensor data</a:t>
            </a:r>
          </a:p>
          <a:p>
            <a:r>
              <a:rPr lang="en-US" dirty="0" smtClean="0"/>
              <a:t>The result should be:</a:t>
            </a:r>
          </a:p>
          <a:p>
            <a:pPr lvl="1"/>
            <a:r>
              <a:rPr lang="en-US" dirty="0" smtClean="0"/>
              <a:t>More consistency in dealing with multi-sensor aerosol data </a:t>
            </a:r>
          </a:p>
          <a:p>
            <a:pPr lvl="1"/>
            <a:r>
              <a:rPr lang="en-US" dirty="0" smtClean="0"/>
              <a:t>Easy sharing of results</a:t>
            </a:r>
          </a:p>
          <a:p>
            <a:pPr lvl="1"/>
            <a:r>
              <a:rPr lang="en-US" dirty="0" smtClean="0"/>
              <a:t>With less user effort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62622"/>
            <a:ext cx="7770813" cy="465430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Mark (tag) and categorize an interesting feature and/or anomaly in a plot</a:t>
            </a:r>
          </a:p>
          <a:p>
            <a:r>
              <a:rPr lang="en-US" dirty="0" smtClean="0"/>
              <a:t>View marked-up features in plots related to the one currently being viewed</a:t>
            </a:r>
          </a:p>
          <a:p>
            <a:r>
              <a:rPr lang="en-US" dirty="0" smtClean="0"/>
              <a:t>Save bias calculation</a:t>
            </a:r>
          </a:p>
          <a:p>
            <a:r>
              <a:rPr lang="en-US" dirty="0" smtClean="0"/>
              <a:t>Save fusion request settings (tag, comment, share a la Facebook)</a:t>
            </a:r>
          </a:p>
          <a:p>
            <a:r>
              <a:rPr lang="en-US" dirty="0" smtClean="0"/>
              <a:t>Bug report tags</a:t>
            </a:r>
          </a:p>
          <a:p>
            <a:r>
              <a:rPr lang="en-US" dirty="0" smtClean="0"/>
              <a:t>Provide user with list of tags (created by other users) for similar datasets</a:t>
            </a:r>
          </a:p>
          <a:p>
            <a:r>
              <a:rPr lang="en-US" dirty="0" smtClean="0"/>
              <a:t>Ability to re-run workflows from other user tags</a:t>
            </a:r>
          </a:p>
          <a:p>
            <a:r>
              <a:rPr lang="en-US" dirty="0" smtClean="0"/>
              <a:t>Have a "My Contributions" option, where user can click on previously tagged items, re-run workflow, view plots)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Percent of Biased Data in MODIS Aerosols Over Land Increase as Confidence Flag Decreases</a:t>
            </a:r>
            <a:endParaRPr lang="en-US" sz="28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175825" y="1420155"/>
          <a:ext cx="7070628" cy="3904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26228" y="5199011"/>
            <a:ext cx="5262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*Compliant data are within </a:t>
            </a:r>
            <a:r>
              <a:rPr lang="en-US" sz="2000" u="sng" dirty="0" smtClean="0"/>
              <a:t>+</a:t>
            </a:r>
            <a:r>
              <a:rPr lang="en-US" sz="2000" dirty="0" smtClean="0"/>
              <a:t> 0.05 </a:t>
            </a:r>
            <a:r>
              <a:rPr lang="en-US" sz="2000" u="sng" dirty="0" smtClean="0"/>
              <a:t>+</a:t>
            </a:r>
            <a:r>
              <a:rPr lang="en-US" sz="2000" dirty="0" smtClean="0"/>
              <a:t> 0.2</a:t>
            </a:r>
            <a:r>
              <a:rPr lang="en-US" sz="2800" dirty="0" smtClean="0">
                <a:latin typeface="Symbol"/>
              </a:rPr>
              <a:t>τ</a:t>
            </a:r>
            <a:r>
              <a:rPr lang="en-US" sz="2000" baseline="-25000" dirty="0" smtClean="0"/>
              <a:t>Aeronet</a:t>
            </a:r>
            <a:endParaRPr lang="en-US" sz="20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266520" y="5917918"/>
            <a:ext cx="8608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Statistics from </a:t>
            </a:r>
            <a:r>
              <a:rPr lang="en-US" sz="1600" dirty="0" err="1" smtClean="0"/>
              <a:t>Hyer</a:t>
            </a:r>
            <a:r>
              <a:rPr lang="en-US" sz="1600" dirty="0" smtClean="0"/>
              <a:t>, E., J. Reid, and J. Zhang, 2010, An over-land aerosol optical depth data set for data assimilation by filtering, correction, and aggregation of MODIS Collection 5 optical depth retrievals, Atmos. Meas. Tech. Discuss., 3, 4091–4167.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Why AeroStat?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Motive #1: Differences among aerosol measurements</a:t>
            </a:r>
            <a:endParaRPr lang="en-US" sz="4000" dirty="0"/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685800" y="1441402"/>
            <a:ext cx="7770813" cy="4425998"/>
          </a:xfrm>
        </p:spPr>
        <p:txBody>
          <a:bodyPr/>
          <a:lstStyle/>
          <a:p>
            <a:r>
              <a:rPr lang="en-US" dirty="0" smtClean="0"/>
              <a:t>Different instruments and algorithms have different measurement characteristics</a:t>
            </a:r>
          </a:p>
          <a:p>
            <a:pPr lvl="1"/>
            <a:r>
              <a:rPr lang="en-US" dirty="0" smtClean="0"/>
              <a:t>Spatial coverage</a:t>
            </a:r>
          </a:p>
          <a:p>
            <a:pPr lvl="1"/>
            <a:r>
              <a:rPr lang="en-US" dirty="0" smtClean="0"/>
              <a:t>Spatial consistency</a:t>
            </a:r>
          </a:p>
          <a:p>
            <a:pPr lvl="1"/>
            <a:r>
              <a:rPr lang="en-US" dirty="0" smtClean="0"/>
              <a:t>Temporal consistency</a:t>
            </a:r>
          </a:p>
          <a:p>
            <a:pPr lvl="1"/>
            <a:r>
              <a:rPr lang="en-US" dirty="0" smtClean="0"/>
              <a:t>Diurnal coverage</a:t>
            </a:r>
          </a:p>
          <a:p>
            <a:pPr lvl="1"/>
            <a:r>
              <a:rPr lang="en-US" dirty="0" smtClean="0"/>
              <a:t>Vertical sensitivity</a:t>
            </a:r>
          </a:p>
          <a:p>
            <a:pPr lvl="1"/>
            <a:r>
              <a:rPr lang="en-US" dirty="0" smtClean="0"/>
              <a:t>Sensitivity to </a:t>
            </a:r>
            <a:r>
              <a:rPr lang="en-US" dirty="0" err="1" smtClean="0"/>
              <a:t>sunglint</a:t>
            </a:r>
            <a:r>
              <a:rPr lang="en-US" dirty="0" smtClean="0"/>
              <a:t>, clouds, surface reflectance, aerosol types, ...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685801" y="294894"/>
            <a:ext cx="8458199" cy="458342"/>
          </a:xfrm>
        </p:spPr>
        <p:txBody>
          <a:bodyPr/>
          <a:lstStyle/>
          <a:p>
            <a:r>
              <a:rPr lang="en-US" sz="3200" dirty="0" smtClean="0"/>
              <a:t>Motive #2: For phenomena such as dust transport, getting a full picture is challenging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9820" y="1415555"/>
            <a:ext cx="3556000" cy="25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0" y="1415555"/>
            <a:ext cx="3556000" cy="25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9820" y="3955555"/>
            <a:ext cx="3556000" cy="25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8000" y="3955555"/>
            <a:ext cx="3556000" cy="25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5117" y="2282131"/>
            <a:ext cx="3556000" cy="2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Aerostat Features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Aerostat is an environment for aerosol comparison and collocation with supporting documentation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735183"/>
            <a:ext cx="8024475" cy="416799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Essential documentation:  Read Me First, quality statements, disclaimers, processing documentation, lineage...</a:t>
            </a:r>
          </a:p>
          <a:p>
            <a:r>
              <a:rPr lang="en-US" dirty="0" smtClean="0"/>
              <a:t>Compare satellite </a:t>
            </a:r>
            <a:r>
              <a:rPr lang="en-US" dirty="0" err="1" smtClean="0"/>
              <a:t>w</a:t>
            </a:r>
            <a:r>
              <a:rPr lang="en-US" dirty="0" smtClean="0"/>
              <a:t>/ground-based aerosol measurements</a:t>
            </a:r>
          </a:p>
          <a:p>
            <a:pPr lvl="1"/>
            <a:r>
              <a:rPr lang="en-US" dirty="0" err="1" smtClean="0"/>
              <a:t>Scatterplot</a:t>
            </a:r>
            <a:endParaRPr lang="en-US" dirty="0" smtClean="0"/>
          </a:p>
          <a:p>
            <a:pPr lvl="1"/>
            <a:r>
              <a:rPr lang="en-US" dirty="0" smtClean="0"/>
              <a:t>Time Series</a:t>
            </a:r>
          </a:p>
          <a:p>
            <a:r>
              <a:rPr lang="en-US" dirty="0" smtClean="0"/>
              <a:t>Explore aerosol phenomena by merging multi-sensor data</a:t>
            </a:r>
          </a:p>
          <a:p>
            <a:r>
              <a:rPr lang="en-US" dirty="0" smtClean="0"/>
              <a:t>Experiment with quality filter settings and bias adjustment </a:t>
            </a:r>
          </a:p>
          <a:p>
            <a:r>
              <a:rPr lang="en-US" dirty="0" smtClean="0"/>
              <a:t>Save and share findings (and questions)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Essential </a:t>
            </a:r>
            <a:r>
              <a:rPr lang="en-US" dirty="0" smtClean="0"/>
              <a:t>documentation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17286"/>
            <a:ext cx="8229600" cy="5080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134047" y="2614350"/>
            <a:ext cx="1322566" cy="971044"/>
          </a:xfrm>
          <a:prstGeom prst="ellipse">
            <a:avLst/>
          </a:prstGeom>
          <a:noFill/>
          <a:ln w="603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7" name="Oval 6"/>
          <p:cNvSpPr/>
          <p:nvPr/>
        </p:nvSpPr>
        <p:spPr>
          <a:xfrm>
            <a:off x="457200" y="4985939"/>
            <a:ext cx="2082670" cy="653588"/>
          </a:xfrm>
          <a:prstGeom prst="ellipse">
            <a:avLst/>
          </a:prstGeom>
          <a:noFill/>
          <a:ln w="603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8" name="Oval 7"/>
          <p:cNvSpPr/>
          <p:nvPr/>
        </p:nvSpPr>
        <p:spPr>
          <a:xfrm>
            <a:off x="3261523" y="6006350"/>
            <a:ext cx="940468" cy="653588"/>
          </a:xfrm>
          <a:prstGeom prst="ellipse">
            <a:avLst/>
          </a:prstGeom>
          <a:noFill/>
          <a:ln w="603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http://giovanni.gsfc.nasa.gov/aerostat/</a:t>
            </a:r>
            <a:endParaRPr lang="en-US" dirty="0" smtClean="0"/>
          </a:p>
          <a:p>
            <a:r>
              <a:rPr lang="en-US" dirty="0" smtClean="0"/>
              <a:t>(Please, try it out, it’s operational.)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Custom 3">
      <a:dk1>
        <a:sysClr val="windowText" lastClr="000000"/>
      </a:dk1>
      <a:lt1>
        <a:sysClr val="window" lastClr="FFFFFF"/>
      </a:lt1>
      <a:dk2>
        <a:srgbClr val="2D2F2B"/>
      </a:dk2>
      <a:lt2>
        <a:srgbClr val="FFFFF8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004080"/>
      </a:hlink>
      <a:folHlink>
        <a:srgbClr val="000080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FinalReview.potx</Template>
  <TotalTime>13783</TotalTime>
  <Words>1053</Words>
  <Application>Microsoft Macintosh PowerPoint</Application>
  <PresentationFormat>On-screen Show (4:3)</PresentationFormat>
  <Paragraphs>177</Paragraphs>
  <Slides>26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Folio</vt:lpstr>
      <vt:lpstr>AeroStat:  Online Platform for the Statistical Intercomparison of Aerosols</vt:lpstr>
      <vt:lpstr>Outline</vt:lpstr>
      <vt:lpstr>Why AeroStat?</vt:lpstr>
      <vt:lpstr>Motive #1: Differences among aerosol measurements</vt:lpstr>
      <vt:lpstr>Motive #2: For phenomena such as dust transport, getting a full picture is challenging</vt:lpstr>
      <vt:lpstr>Aerostat Features</vt:lpstr>
      <vt:lpstr>Aerostat is an environment for aerosol comparison and collocation with supporting documentation</vt:lpstr>
      <vt:lpstr>Essential documentation</vt:lpstr>
      <vt:lpstr>DEMO</vt:lpstr>
      <vt:lpstr>AeroStat Under the Hood</vt:lpstr>
      <vt:lpstr>Aerostat architecture pulls together several ACCESS-related resources</vt:lpstr>
      <vt:lpstr>GSocial: a reusable social annotation service</vt:lpstr>
      <vt:lpstr>Neural Net Bias Adjustment</vt:lpstr>
      <vt:lpstr>Neural Net Process</vt:lpstr>
      <vt:lpstr>Neural Net Results: MODIS Aqua Land</vt:lpstr>
      <vt:lpstr>Neural Net Results Summary</vt:lpstr>
      <vt:lpstr>Neural Network Caveats</vt:lpstr>
      <vt:lpstr>Relevant Factors Study</vt:lpstr>
      <vt:lpstr>Bias seems to arise from many small contributions</vt:lpstr>
      <vt:lpstr>AeroStat Achievements and Results</vt:lpstr>
      <vt:lpstr>Going Forward...</vt:lpstr>
      <vt:lpstr>Coming soon...</vt:lpstr>
      <vt:lpstr>AeroStat Recap</vt:lpstr>
      <vt:lpstr>Backup Slides</vt:lpstr>
      <vt:lpstr>Collaboration Features</vt:lpstr>
      <vt:lpstr>Percent of Biased Data in MODIS Aerosols Over Land Increase as Confidence Flag Decreases</vt:lpstr>
    </vt:vector>
  </TitlesOfParts>
  <Manager/>
  <Company>NASA/GSFC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Data Quality Screening Service for Remote Sensing Data</dc:title>
  <dc:subject/>
  <dc:creator>Christopher Lynnes</dc:creator>
  <cp:keywords/>
  <dc:description/>
  <cp:lastModifiedBy>Christopher Lynnes</cp:lastModifiedBy>
  <cp:revision>137</cp:revision>
  <dcterms:created xsi:type="dcterms:W3CDTF">2012-06-08T20:03:53Z</dcterms:created>
  <dcterms:modified xsi:type="dcterms:W3CDTF">2012-06-08T20:07:47Z</dcterms:modified>
  <cp:category/>
</cp:coreProperties>
</file>