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79" r:id="rId4"/>
    <p:sldId id="258" r:id="rId5"/>
    <p:sldId id="259" r:id="rId6"/>
    <p:sldId id="276" r:id="rId7"/>
    <p:sldId id="271" r:id="rId8"/>
    <p:sldId id="270" r:id="rId9"/>
    <p:sldId id="272" r:id="rId10"/>
    <p:sldId id="280" r:id="rId11"/>
    <p:sldId id="281" r:id="rId12"/>
    <p:sldId id="282" r:id="rId13"/>
    <p:sldId id="283" r:id="rId14"/>
    <p:sldId id="284" r:id="rId15"/>
    <p:sldId id="289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6" r:id="rId25"/>
    <p:sldId id="297" r:id="rId26"/>
    <p:sldId id="300" r:id="rId27"/>
    <p:sldId id="299" r:id="rId28"/>
    <p:sldId id="298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66FFCC"/>
    <a:srgbClr val="CC66FF"/>
    <a:srgbClr val="00FFFF"/>
    <a:srgbClr val="CCFFFF"/>
    <a:srgbClr val="00FF00"/>
    <a:srgbClr val="FF0000"/>
    <a:srgbClr val="FFCC66"/>
    <a:srgbClr val="1D2437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8453" autoAdjust="0"/>
    <p:restoredTop sz="94455" autoAdjust="0"/>
  </p:normalViewPr>
  <p:slideViewPr>
    <p:cSldViewPr>
      <p:cViewPr varScale="1">
        <p:scale>
          <a:sx n="120" d="100"/>
          <a:sy n="120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etya\My%20Documents\EO1\data\RailRoadValley\Spectra\RailR_spectra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plotArea>
      <c:layout>
        <c:manualLayout>
          <c:layoutTarget val="inner"/>
          <c:xMode val="edge"/>
          <c:yMode val="edge"/>
          <c:x val="0.114547530932293"/>
          <c:y val="0.0319727787990074"/>
          <c:w val="0.877882986145719"/>
          <c:h val="0.714497017418281"/>
        </c:manualLayout>
      </c:layout>
      <c:lineChart>
        <c:grouping val="standard"/>
        <c:ser>
          <c:idx val="0"/>
          <c:order val="0"/>
          <c:tx>
            <c:v>Blue447</c:v>
          </c:tx>
          <c:spPr>
            <a:ln w="19050">
              <a:prstDash val="sysDot"/>
            </a:ln>
          </c:spPr>
          <c:marker>
            <c:symbol val="square"/>
            <c:size val="2"/>
            <c:spPr>
              <a:solidFill>
                <a:schemeClr val="accent1"/>
              </a:solidFill>
            </c:spPr>
          </c:marker>
          <c:errBars>
            <c:errDir val="y"/>
            <c:errBarType val="both"/>
            <c:errValType val="cust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Summary_CC!$C$14:$Q$14</c:f>
              <c:numCache>
                <c:formatCode>0.00</c:formatCode>
                <c:ptCount val="15"/>
                <c:pt idx="0">
                  <c:v>14.62916666666667</c:v>
                </c:pt>
                <c:pt idx="1">
                  <c:v>19.91909090909093</c:v>
                </c:pt>
                <c:pt idx="2">
                  <c:v>16.74181818181825</c:v>
                </c:pt>
                <c:pt idx="3">
                  <c:v>20.759</c:v>
                </c:pt>
                <c:pt idx="4">
                  <c:v>19.29818181818177</c:v>
                </c:pt>
                <c:pt idx="5">
                  <c:v>19.215</c:v>
                </c:pt>
                <c:pt idx="6">
                  <c:v>18.60909090909093</c:v>
                </c:pt>
                <c:pt idx="7">
                  <c:v>19.05400000000003</c:v>
                </c:pt>
                <c:pt idx="8">
                  <c:v>18.20636363636327</c:v>
                </c:pt>
                <c:pt idx="9">
                  <c:v>16.76857142857143</c:v>
                </c:pt>
                <c:pt idx="10">
                  <c:v>15.2993076923077</c:v>
                </c:pt>
                <c:pt idx="11">
                  <c:v>17.46923076923077</c:v>
                </c:pt>
                <c:pt idx="12">
                  <c:v>20.92769230769229</c:v>
                </c:pt>
                <c:pt idx="13">
                  <c:v>19.72466666666667</c:v>
                </c:pt>
                <c:pt idx="14">
                  <c:v>17.46399999999999</c:v>
                </c:pt>
              </c:numCache>
            </c:numRef>
          </c:val>
        </c:ser>
        <c:ser>
          <c:idx val="1"/>
          <c:order val="1"/>
          <c:tx>
            <c:v>Green549</c:v>
          </c:tx>
          <c:spPr>
            <a:ln w="12700">
              <a:solidFill>
                <a:srgbClr val="08A808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8A808"/>
              </a:solidFill>
            </c:spPr>
          </c:marker>
          <c:errBars>
            <c:errDir val="y"/>
            <c:errBarType val="both"/>
            <c:errValType val="cust"/>
            <c:plus>
              <c:numRef>
                <c:f>Summary_CC!$BD$24:$BS$24</c:f>
                <c:numCache>
                  <c:formatCode>General</c:formatCode>
                  <c:ptCount val="16"/>
                  <c:pt idx="0">
                    <c:v>0.719469501533436</c:v>
                  </c:pt>
                  <c:pt idx="1">
                    <c:v>0.866296191211685</c:v>
                  </c:pt>
                  <c:pt idx="2">
                    <c:v>0.339772651262679</c:v>
                  </c:pt>
                  <c:pt idx="3">
                    <c:v>0.455894724690466</c:v>
                  </c:pt>
                  <c:pt idx="4">
                    <c:v>0.549879325604845</c:v>
                  </c:pt>
                  <c:pt idx="5">
                    <c:v>0.70002986949242</c:v>
                  </c:pt>
                  <c:pt idx="6">
                    <c:v>0.454540727248548</c:v>
                  </c:pt>
                  <c:pt idx="7">
                    <c:v>0.621598585245243</c:v>
                  </c:pt>
                  <c:pt idx="8">
                    <c:v>0.650950354202888</c:v>
                  </c:pt>
                  <c:pt idx="9">
                    <c:v>0.474701178418069</c:v>
                  </c:pt>
                  <c:pt idx="10">
                    <c:v>0.496518649428628</c:v>
                  </c:pt>
                  <c:pt idx="11">
                    <c:v>1.139151731187144</c:v>
                  </c:pt>
                  <c:pt idx="12">
                    <c:v>0.61815793351665</c:v>
                  </c:pt>
                  <c:pt idx="13">
                    <c:v>2.278303462374287</c:v>
                  </c:pt>
                  <c:pt idx="14">
                    <c:v>0.865332306111357</c:v>
                  </c:pt>
                  <c:pt idx="15">
                    <c:v>0.60658529019861</c:v>
                  </c:pt>
                </c:numCache>
              </c:numRef>
            </c:plus>
            <c:minus>
              <c:numRef>
                <c:f>Summary_CC!$BD$24:$BS$24</c:f>
                <c:numCache>
                  <c:formatCode>General</c:formatCode>
                  <c:ptCount val="16"/>
                  <c:pt idx="0">
                    <c:v>0.719469501533436</c:v>
                  </c:pt>
                  <c:pt idx="1">
                    <c:v>0.866296191211685</c:v>
                  </c:pt>
                  <c:pt idx="2">
                    <c:v>0.339772651262679</c:v>
                  </c:pt>
                  <c:pt idx="3">
                    <c:v>0.455894724690466</c:v>
                  </c:pt>
                  <c:pt idx="4">
                    <c:v>0.549879325604845</c:v>
                  </c:pt>
                  <c:pt idx="5">
                    <c:v>0.70002986949242</c:v>
                  </c:pt>
                  <c:pt idx="6">
                    <c:v>0.454540727248548</c:v>
                  </c:pt>
                  <c:pt idx="7">
                    <c:v>0.621598585245243</c:v>
                  </c:pt>
                  <c:pt idx="8">
                    <c:v>0.650950354202888</c:v>
                  </c:pt>
                  <c:pt idx="9">
                    <c:v>0.474701178418069</c:v>
                  </c:pt>
                  <c:pt idx="10">
                    <c:v>0.496518649428628</c:v>
                  </c:pt>
                  <c:pt idx="11">
                    <c:v>1.139151731187144</c:v>
                  </c:pt>
                  <c:pt idx="12">
                    <c:v>0.61815793351665</c:v>
                  </c:pt>
                  <c:pt idx="13">
                    <c:v>2.278303462374287</c:v>
                  </c:pt>
                  <c:pt idx="14">
                    <c:v>0.865332306111357</c:v>
                  </c:pt>
                  <c:pt idx="15">
                    <c:v>0.60658529019861</c:v>
                  </c:pt>
                </c:numCache>
              </c:numRef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Summary_CC!$C$24:$Q$24</c:f>
              <c:numCache>
                <c:formatCode>0.00</c:formatCode>
                <c:ptCount val="15"/>
                <c:pt idx="0">
                  <c:v>28.17333333333296</c:v>
                </c:pt>
                <c:pt idx="1">
                  <c:v>36.1463636363636</c:v>
                </c:pt>
                <c:pt idx="2">
                  <c:v>31.11454545454555</c:v>
                </c:pt>
                <c:pt idx="3">
                  <c:v>35.904</c:v>
                </c:pt>
                <c:pt idx="4">
                  <c:v>33.58818181818201</c:v>
                </c:pt>
                <c:pt idx="5">
                  <c:v>33.74800000000001</c:v>
                </c:pt>
                <c:pt idx="6">
                  <c:v>32.76181818181818</c:v>
                </c:pt>
                <c:pt idx="7">
                  <c:v>33.76300000000001</c:v>
                </c:pt>
                <c:pt idx="8">
                  <c:v>32.83272727272728</c:v>
                </c:pt>
                <c:pt idx="9">
                  <c:v>30.09928571428573</c:v>
                </c:pt>
                <c:pt idx="10">
                  <c:v>28.4590384615385</c:v>
                </c:pt>
                <c:pt idx="11">
                  <c:v>31.67923076923081</c:v>
                </c:pt>
                <c:pt idx="12">
                  <c:v>35.72000000000001</c:v>
                </c:pt>
                <c:pt idx="13">
                  <c:v>34.826</c:v>
                </c:pt>
                <c:pt idx="14">
                  <c:v>31.58199999999999</c:v>
                </c:pt>
              </c:numCache>
            </c:numRef>
          </c:val>
        </c:ser>
        <c:ser>
          <c:idx val="2"/>
          <c:order val="2"/>
          <c:tx>
            <c:v>Red651</c:v>
          </c:tx>
          <c:spPr>
            <a:ln w="15875">
              <a:solidFill>
                <a:srgbClr val="FF0000"/>
              </a:solidFill>
              <a:prstDash val="lgDashDotDot"/>
            </a:ln>
          </c:spPr>
          <c:marker>
            <c:symbol val="triangle"/>
            <c:size val="3"/>
            <c:spPr>
              <a:solidFill>
                <a:srgbClr val="FF0000"/>
              </a:solidFill>
            </c:spPr>
          </c:marker>
          <c:errBars>
            <c:errDir val="y"/>
            <c:errBarType val="both"/>
            <c:errValType val="cust"/>
            <c:plus>
              <c:numRef>
                <c:f>Summary_CC!$BD$33:$BS$33</c:f>
                <c:numCache>
                  <c:formatCode>General</c:formatCode>
                  <c:ptCount val="16"/>
                  <c:pt idx="0">
                    <c:v>0.70214606095135</c:v>
                  </c:pt>
                  <c:pt idx="1">
                    <c:v>0.713722635202219</c:v>
                  </c:pt>
                  <c:pt idx="2">
                    <c:v>0.424129054115281</c:v>
                  </c:pt>
                  <c:pt idx="3">
                    <c:v>0.287123666737168</c:v>
                  </c:pt>
                  <c:pt idx="4">
                    <c:v>0.722053888696388</c:v>
                  </c:pt>
                  <c:pt idx="5">
                    <c:v>0.631439912926686</c:v>
                  </c:pt>
                  <c:pt idx="6">
                    <c:v>0.64342831768583</c:v>
                  </c:pt>
                  <c:pt idx="7">
                    <c:v>0.35743026789798</c:v>
                  </c:pt>
                  <c:pt idx="8">
                    <c:v>0.527693092621095</c:v>
                  </c:pt>
                  <c:pt idx="9">
                    <c:v>0.466186893616004</c:v>
                  </c:pt>
                  <c:pt idx="10">
                    <c:v>0.646050129038317</c:v>
                  </c:pt>
                  <c:pt idx="11">
                    <c:v>1.028842391557942</c:v>
                  </c:pt>
                  <c:pt idx="12">
                    <c:v>0.588054157632377</c:v>
                  </c:pt>
                  <c:pt idx="13">
                    <c:v>2.057684783115885</c:v>
                  </c:pt>
                  <c:pt idx="14">
                    <c:v>0.661292440837428</c:v>
                  </c:pt>
                  <c:pt idx="15">
                    <c:v>0.5266036731457</c:v>
                  </c:pt>
                </c:numCache>
              </c:numRef>
            </c:plus>
            <c:minus>
              <c:numRef>
                <c:f>Summary_CC!$BD$33:$BS$33</c:f>
                <c:numCache>
                  <c:formatCode>General</c:formatCode>
                  <c:ptCount val="16"/>
                  <c:pt idx="0">
                    <c:v>0.70214606095135</c:v>
                  </c:pt>
                  <c:pt idx="1">
                    <c:v>0.713722635202219</c:v>
                  </c:pt>
                  <c:pt idx="2">
                    <c:v>0.424129054115281</c:v>
                  </c:pt>
                  <c:pt idx="3">
                    <c:v>0.287123666737168</c:v>
                  </c:pt>
                  <c:pt idx="4">
                    <c:v>0.722053888696388</c:v>
                  </c:pt>
                  <c:pt idx="5">
                    <c:v>0.631439912926686</c:v>
                  </c:pt>
                  <c:pt idx="6">
                    <c:v>0.64342831768583</c:v>
                  </c:pt>
                  <c:pt idx="7">
                    <c:v>0.35743026789798</c:v>
                  </c:pt>
                  <c:pt idx="8">
                    <c:v>0.527693092621095</c:v>
                  </c:pt>
                  <c:pt idx="9">
                    <c:v>0.466186893616004</c:v>
                  </c:pt>
                  <c:pt idx="10">
                    <c:v>0.646050129038317</c:v>
                  </c:pt>
                  <c:pt idx="11">
                    <c:v>1.028842391557942</c:v>
                  </c:pt>
                  <c:pt idx="12">
                    <c:v>0.588054157632377</c:v>
                  </c:pt>
                  <c:pt idx="13">
                    <c:v>2.057684783115885</c:v>
                  </c:pt>
                  <c:pt idx="14">
                    <c:v>0.661292440837428</c:v>
                  </c:pt>
                  <c:pt idx="15">
                    <c:v>0.5266036731457</c:v>
                  </c:pt>
                </c:numCache>
              </c:numRef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Summary_CC!$C$34:$Q$34</c:f>
              <c:numCache>
                <c:formatCode>0.00</c:formatCode>
                <c:ptCount val="15"/>
                <c:pt idx="0">
                  <c:v>32.47666666666574</c:v>
                </c:pt>
                <c:pt idx="1">
                  <c:v>41.41818181818201</c:v>
                </c:pt>
                <c:pt idx="2">
                  <c:v>37.23909090909091</c:v>
                </c:pt>
                <c:pt idx="3">
                  <c:v>42.42800000000001</c:v>
                </c:pt>
                <c:pt idx="4">
                  <c:v>39.6463636363636</c:v>
                </c:pt>
                <c:pt idx="5">
                  <c:v>40.061</c:v>
                </c:pt>
                <c:pt idx="6">
                  <c:v>38.98</c:v>
                </c:pt>
                <c:pt idx="7">
                  <c:v>40.106</c:v>
                </c:pt>
                <c:pt idx="8">
                  <c:v>38.73181818181818</c:v>
                </c:pt>
                <c:pt idx="9">
                  <c:v>36.32</c:v>
                </c:pt>
                <c:pt idx="10">
                  <c:v>34.29138461538457</c:v>
                </c:pt>
                <c:pt idx="11">
                  <c:v>38.0061538461547</c:v>
                </c:pt>
                <c:pt idx="12">
                  <c:v>41.50461538461538</c:v>
                </c:pt>
                <c:pt idx="13">
                  <c:v>40.504</c:v>
                </c:pt>
                <c:pt idx="14">
                  <c:v>37.405</c:v>
                </c:pt>
              </c:numCache>
            </c:numRef>
          </c:val>
        </c:ser>
        <c:ser>
          <c:idx val="3"/>
          <c:order val="3"/>
          <c:tx>
            <c:v>NIR854</c:v>
          </c:tx>
          <c:spPr>
            <a:ln w="15875">
              <a:solidFill>
                <a:srgbClr val="BF95DF"/>
              </a:solidFill>
              <a:prstDash val="dashDot"/>
            </a:ln>
          </c:spPr>
          <c:marker>
            <c:symbol val="diamond"/>
            <c:size val="3"/>
            <c:spPr>
              <a:solidFill>
                <a:srgbClr val="BF95DF"/>
              </a:solidFill>
            </c:spPr>
          </c:marker>
          <c:errBars>
            <c:errDir val="y"/>
            <c:errBarType val="both"/>
            <c:errValType val="cust"/>
            <c:plus>
              <c:numRef>
                <c:f>Summary_CC!$BD$53:$BS$53</c:f>
                <c:numCache>
                  <c:formatCode>General</c:formatCode>
                  <c:ptCount val="16"/>
                  <c:pt idx="0">
                    <c:v>0.7578093427772</c:v>
                  </c:pt>
                  <c:pt idx="1">
                    <c:v>1.07231355658541</c:v>
                  </c:pt>
                  <c:pt idx="2">
                    <c:v>0.88556607473766</c:v>
                  </c:pt>
                  <c:pt idx="3">
                    <c:v>0.56003571314748</c:v>
                  </c:pt>
                  <c:pt idx="4">
                    <c:v>0.435624942935869</c:v>
                  </c:pt>
                  <c:pt idx="5">
                    <c:v>0.749192292344157</c:v>
                  </c:pt>
                  <c:pt idx="6">
                    <c:v>0.959369110878536</c:v>
                  </c:pt>
                  <c:pt idx="7">
                    <c:v>0.611388853021942</c:v>
                  </c:pt>
                  <c:pt idx="8">
                    <c:v>0.75376509482834</c:v>
                  </c:pt>
                  <c:pt idx="9">
                    <c:v>0.619352728417646</c:v>
                  </c:pt>
                  <c:pt idx="10">
                    <c:v>0.626703831413808</c:v>
                  </c:pt>
                  <c:pt idx="11">
                    <c:v>1.020046295245666</c:v>
                  </c:pt>
                  <c:pt idx="12">
                    <c:v>0.726588445566282</c:v>
                  </c:pt>
                  <c:pt idx="13">
                    <c:v>2.040092590491371</c:v>
                  </c:pt>
                  <c:pt idx="14">
                    <c:v>0.742524280876576</c:v>
                  </c:pt>
                  <c:pt idx="15">
                    <c:v>0.978482790563639</c:v>
                  </c:pt>
                </c:numCache>
              </c:numRef>
            </c:plus>
            <c:minus>
              <c:numRef>
                <c:f>Summary_CC!$BD$53:$BS$53</c:f>
                <c:numCache>
                  <c:formatCode>General</c:formatCode>
                  <c:ptCount val="16"/>
                  <c:pt idx="0">
                    <c:v>0.7578093427772</c:v>
                  </c:pt>
                  <c:pt idx="1">
                    <c:v>1.07231355658541</c:v>
                  </c:pt>
                  <c:pt idx="2">
                    <c:v>0.88556607473766</c:v>
                  </c:pt>
                  <c:pt idx="3">
                    <c:v>0.56003571314748</c:v>
                  </c:pt>
                  <c:pt idx="4">
                    <c:v>0.435624942935869</c:v>
                  </c:pt>
                  <c:pt idx="5">
                    <c:v>0.749192292344157</c:v>
                  </c:pt>
                  <c:pt idx="6">
                    <c:v>0.959369110878536</c:v>
                  </c:pt>
                  <c:pt idx="7">
                    <c:v>0.611388853021942</c:v>
                  </c:pt>
                  <c:pt idx="8">
                    <c:v>0.75376509482834</c:v>
                  </c:pt>
                  <c:pt idx="9">
                    <c:v>0.619352728417646</c:v>
                  </c:pt>
                  <c:pt idx="10">
                    <c:v>0.626703831413808</c:v>
                  </c:pt>
                  <c:pt idx="11">
                    <c:v>1.020046295245666</c:v>
                  </c:pt>
                  <c:pt idx="12">
                    <c:v>0.726588445566282</c:v>
                  </c:pt>
                  <c:pt idx="13">
                    <c:v>2.040092590491371</c:v>
                  </c:pt>
                  <c:pt idx="14">
                    <c:v>0.742524280876576</c:v>
                  </c:pt>
                  <c:pt idx="15">
                    <c:v>0.978482790563639</c:v>
                  </c:pt>
                </c:numCache>
              </c:numRef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Summary_CC!$C$54:$Q$54</c:f>
              <c:numCache>
                <c:formatCode>0.00</c:formatCode>
                <c:ptCount val="15"/>
                <c:pt idx="0">
                  <c:v>33.6175</c:v>
                </c:pt>
                <c:pt idx="1">
                  <c:v>42.15454545454507</c:v>
                </c:pt>
                <c:pt idx="2">
                  <c:v>39.13727272727272</c:v>
                </c:pt>
                <c:pt idx="3">
                  <c:v>44.69900000000001</c:v>
                </c:pt>
                <c:pt idx="4">
                  <c:v>41.14545454545455</c:v>
                </c:pt>
                <c:pt idx="5">
                  <c:v>41.45</c:v>
                </c:pt>
                <c:pt idx="6">
                  <c:v>41.03181818181815</c:v>
                </c:pt>
                <c:pt idx="7">
                  <c:v>41.49800000000001</c:v>
                </c:pt>
                <c:pt idx="8">
                  <c:v>40.27818181818201</c:v>
                </c:pt>
                <c:pt idx="9">
                  <c:v>37.72357142857217</c:v>
                </c:pt>
                <c:pt idx="10">
                  <c:v>36.24196153846155</c:v>
                </c:pt>
                <c:pt idx="11">
                  <c:v>39.65461538461538</c:v>
                </c:pt>
                <c:pt idx="12">
                  <c:v>42.80538461538402</c:v>
                </c:pt>
                <c:pt idx="13">
                  <c:v>42.05066666666561</c:v>
                </c:pt>
                <c:pt idx="14">
                  <c:v>38.99</c:v>
                </c:pt>
              </c:numCache>
            </c:numRef>
          </c:val>
        </c:ser>
        <c:ser>
          <c:idx val="5"/>
          <c:order val="4"/>
          <c:tx>
            <c:v>FR1003</c:v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dash"/>
            <c:size val="5"/>
            <c:spPr>
              <a:solidFill>
                <a:schemeClr val="tx1"/>
              </a:solidFill>
            </c:spPr>
          </c:marker>
          <c:errBars>
            <c:errDir val="y"/>
            <c:errBarType val="both"/>
            <c:errValType val="cust"/>
            <c:plus>
              <c:numRef>
                <c:f>Summary_CC!$BD$92:$BS$92</c:f>
                <c:numCache>
                  <c:formatCode>General</c:formatCode>
                  <c:ptCount val="16"/>
                  <c:pt idx="0">
                    <c:v>1.651462162063446</c:v>
                  </c:pt>
                  <c:pt idx="1">
                    <c:v>2.359870181329066</c:v>
                  </c:pt>
                  <c:pt idx="2">
                    <c:v>1.535743231378962</c:v>
                  </c:pt>
                  <c:pt idx="3">
                    <c:v>2.326929307048238</c:v>
                  </c:pt>
                  <c:pt idx="4">
                    <c:v>1.335013789509897</c:v>
                  </c:pt>
                  <c:pt idx="5">
                    <c:v>0.964710036510842</c:v>
                  </c:pt>
                  <c:pt idx="6">
                    <c:v>1.449734144906531</c:v>
                  </c:pt>
                  <c:pt idx="7">
                    <c:v>0.542407202820683</c:v>
                  </c:pt>
                  <c:pt idx="8">
                    <c:v>2.047198529254448</c:v>
                  </c:pt>
                  <c:pt idx="9">
                    <c:v>1.403368201040734</c:v>
                  </c:pt>
                  <c:pt idx="10">
                    <c:v>2.07197787335948</c:v>
                  </c:pt>
                  <c:pt idx="11">
                    <c:v>1.423969412904918</c:v>
                  </c:pt>
                  <c:pt idx="12">
                    <c:v>2.17613365681172</c:v>
                  </c:pt>
                  <c:pt idx="13">
                    <c:v>2.847938825809915</c:v>
                  </c:pt>
                  <c:pt idx="14">
                    <c:v>1.677339927018246</c:v>
                  </c:pt>
                  <c:pt idx="15">
                    <c:v>1.315355465263902</c:v>
                  </c:pt>
                </c:numCache>
              </c:numRef>
            </c:plus>
            <c:minus>
              <c:numRef>
                <c:f>Summary_CC!$BD$92:$BS$92</c:f>
                <c:numCache>
                  <c:formatCode>General</c:formatCode>
                  <c:ptCount val="16"/>
                  <c:pt idx="0">
                    <c:v>1.651462162063446</c:v>
                  </c:pt>
                  <c:pt idx="1">
                    <c:v>2.359870181329066</c:v>
                  </c:pt>
                  <c:pt idx="2">
                    <c:v>1.535743231378962</c:v>
                  </c:pt>
                  <c:pt idx="3">
                    <c:v>2.326929307048238</c:v>
                  </c:pt>
                  <c:pt idx="4">
                    <c:v>1.335013789509897</c:v>
                  </c:pt>
                  <c:pt idx="5">
                    <c:v>0.964710036510842</c:v>
                  </c:pt>
                  <c:pt idx="6">
                    <c:v>1.449734144906531</c:v>
                  </c:pt>
                  <c:pt idx="7">
                    <c:v>0.542407202820683</c:v>
                  </c:pt>
                  <c:pt idx="8">
                    <c:v>2.047198529254448</c:v>
                  </c:pt>
                  <c:pt idx="9">
                    <c:v>1.403368201040734</c:v>
                  </c:pt>
                  <c:pt idx="10">
                    <c:v>2.07197787335948</c:v>
                  </c:pt>
                  <c:pt idx="11">
                    <c:v>1.423969412904918</c:v>
                  </c:pt>
                  <c:pt idx="12">
                    <c:v>2.17613365681172</c:v>
                  </c:pt>
                  <c:pt idx="13">
                    <c:v>2.847938825809915</c:v>
                  </c:pt>
                  <c:pt idx="14">
                    <c:v>1.677339927018246</c:v>
                  </c:pt>
                  <c:pt idx="15">
                    <c:v>1.315355465263902</c:v>
                  </c:pt>
                </c:numCache>
              </c:numRef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Summary_CC!$C$90:$Q$90</c:f>
              <c:numCache>
                <c:formatCode>0.00</c:formatCode>
                <c:ptCount val="15"/>
                <c:pt idx="0">
                  <c:v>33.38416666666568</c:v>
                </c:pt>
                <c:pt idx="1">
                  <c:v>40.82181818181812</c:v>
                </c:pt>
                <c:pt idx="2">
                  <c:v>38.8309090909091</c:v>
                </c:pt>
                <c:pt idx="3">
                  <c:v>44.42500000000001</c:v>
                </c:pt>
                <c:pt idx="4">
                  <c:v>40.16272727272728</c:v>
                </c:pt>
                <c:pt idx="5">
                  <c:v>40.20600000000001</c:v>
                </c:pt>
                <c:pt idx="6">
                  <c:v>40.33272727272728</c:v>
                </c:pt>
                <c:pt idx="7">
                  <c:v>40.70500000000001</c:v>
                </c:pt>
                <c:pt idx="8">
                  <c:v>38.66636363636363</c:v>
                </c:pt>
                <c:pt idx="9">
                  <c:v>37.82928571428573</c:v>
                </c:pt>
                <c:pt idx="10">
                  <c:v>35.6983846153846</c:v>
                </c:pt>
                <c:pt idx="11">
                  <c:v>39.09</c:v>
                </c:pt>
                <c:pt idx="12">
                  <c:v>41.53923076923077</c:v>
                </c:pt>
                <c:pt idx="13">
                  <c:v>40.96866666666595</c:v>
                </c:pt>
                <c:pt idx="14">
                  <c:v>38.02</c:v>
                </c:pt>
              </c:numCache>
            </c:numRef>
          </c:val>
        </c:ser>
        <c:ser>
          <c:idx val="4"/>
          <c:order val="5"/>
          <c:tx>
            <c:v>FR1679</c:v>
          </c:tx>
          <c:spPr>
            <a:ln w="12700">
              <a:solidFill>
                <a:srgbClr val="6822AE"/>
              </a:solidFill>
            </a:ln>
          </c:spPr>
          <c:marker>
            <c:symbol val="plus"/>
            <c:size val="5"/>
            <c:spPr>
              <a:solidFill>
                <a:srgbClr val="6822AE"/>
              </a:solidFill>
            </c:spPr>
          </c:marker>
          <c:errBars>
            <c:errDir val="y"/>
            <c:errBarType val="both"/>
            <c:errValType val="cust"/>
            <c:plus>
              <c:numRef>
                <c:f>Summary_CC!$BD$155:$BS$155</c:f>
                <c:numCache>
                  <c:formatCode>General</c:formatCode>
                  <c:ptCount val="16"/>
                  <c:pt idx="0">
                    <c:v>1.033374876975458</c:v>
                  </c:pt>
                  <c:pt idx="1">
                    <c:v>1.08347924425264</c:v>
                  </c:pt>
                  <c:pt idx="2">
                    <c:v>1.533952114933146</c:v>
                  </c:pt>
                  <c:pt idx="3">
                    <c:v>1.676368098002166</c:v>
                  </c:pt>
                  <c:pt idx="4">
                    <c:v>1.490627079758004</c:v>
                  </c:pt>
                  <c:pt idx="5">
                    <c:v>2.04970286094877</c:v>
                  </c:pt>
                  <c:pt idx="6">
                    <c:v>0.650698924932163</c:v>
                  </c:pt>
                  <c:pt idx="7">
                    <c:v>0.849279727123631</c:v>
                  </c:pt>
                  <c:pt idx="8">
                    <c:v>0.647067510880318</c:v>
                  </c:pt>
                  <c:pt idx="9">
                    <c:v>1.314385537298678</c:v>
                  </c:pt>
                  <c:pt idx="10">
                    <c:v>1.305537024781808</c:v>
                  </c:pt>
                  <c:pt idx="11">
                    <c:v>0.848098526770827</c:v>
                  </c:pt>
                  <c:pt idx="12">
                    <c:v>1.177275211272225</c:v>
                  </c:pt>
                  <c:pt idx="13">
                    <c:v>1.696197053541668</c:v>
                  </c:pt>
                  <c:pt idx="14">
                    <c:v>2.332534936666454</c:v>
                  </c:pt>
                  <c:pt idx="15">
                    <c:v>1.581424312808882</c:v>
                  </c:pt>
                </c:numCache>
              </c:numRef>
            </c:plus>
            <c:minus>
              <c:numRef>
                <c:f>Summary_CC!$BD$155:$BS$155</c:f>
                <c:numCache>
                  <c:formatCode>General</c:formatCode>
                  <c:ptCount val="16"/>
                  <c:pt idx="0">
                    <c:v>1.033374876975458</c:v>
                  </c:pt>
                  <c:pt idx="1">
                    <c:v>1.08347924425264</c:v>
                  </c:pt>
                  <c:pt idx="2">
                    <c:v>1.533952114933146</c:v>
                  </c:pt>
                  <c:pt idx="3">
                    <c:v>1.676368098002166</c:v>
                  </c:pt>
                  <c:pt idx="4">
                    <c:v>1.490627079758004</c:v>
                  </c:pt>
                  <c:pt idx="5">
                    <c:v>2.04970286094877</c:v>
                  </c:pt>
                  <c:pt idx="6">
                    <c:v>0.650698924932163</c:v>
                  </c:pt>
                  <c:pt idx="7">
                    <c:v>0.849279727123631</c:v>
                  </c:pt>
                  <c:pt idx="8">
                    <c:v>0.647067510880318</c:v>
                  </c:pt>
                  <c:pt idx="9">
                    <c:v>1.314385537298678</c:v>
                  </c:pt>
                  <c:pt idx="10">
                    <c:v>1.305537024781808</c:v>
                  </c:pt>
                  <c:pt idx="11">
                    <c:v>0.848098526770827</c:v>
                  </c:pt>
                  <c:pt idx="12">
                    <c:v>1.177275211272225</c:v>
                  </c:pt>
                  <c:pt idx="13">
                    <c:v>1.696197053541668</c:v>
                  </c:pt>
                  <c:pt idx="14">
                    <c:v>2.332534936666454</c:v>
                  </c:pt>
                  <c:pt idx="15">
                    <c:v>1.581424312808882</c:v>
                  </c:pt>
                </c:numCache>
              </c:numRef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Summary_CC!$C$155:$Q$155</c:f>
              <c:numCache>
                <c:formatCode>0.00</c:formatCode>
                <c:ptCount val="15"/>
                <c:pt idx="0">
                  <c:v>30.69833333333287</c:v>
                </c:pt>
                <c:pt idx="1">
                  <c:v>42.448181818182</c:v>
                </c:pt>
                <c:pt idx="2">
                  <c:v>39.26636363636364</c:v>
                </c:pt>
                <c:pt idx="3">
                  <c:v>45.59300000000001</c:v>
                </c:pt>
                <c:pt idx="4">
                  <c:v>41.88636363636308</c:v>
                </c:pt>
                <c:pt idx="5">
                  <c:v>41.83900000000001</c:v>
                </c:pt>
                <c:pt idx="6">
                  <c:v>42.433636363636</c:v>
                </c:pt>
                <c:pt idx="7">
                  <c:v>42.12200000000016</c:v>
                </c:pt>
                <c:pt idx="8">
                  <c:v>40.54272727272728</c:v>
                </c:pt>
                <c:pt idx="9">
                  <c:v>39.48214285714285</c:v>
                </c:pt>
                <c:pt idx="10">
                  <c:v>38.67311538461561</c:v>
                </c:pt>
                <c:pt idx="11">
                  <c:v>41.57153846153845</c:v>
                </c:pt>
                <c:pt idx="12">
                  <c:v>42.44923076923072</c:v>
                </c:pt>
                <c:pt idx="13">
                  <c:v>43.23933333333336</c:v>
                </c:pt>
                <c:pt idx="14">
                  <c:v>39.337</c:v>
                </c:pt>
              </c:numCache>
            </c:numRef>
          </c:val>
        </c:ser>
        <c:ser>
          <c:idx val="6"/>
          <c:order val="6"/>
          <c:tx>
            <c:v>FR2204</c:v>
          </c:tx>
          <c:spPr>
            <a:ln w="12700">
              <a:solidFill>
                <a:schemeClr val="accent6">
                  <a:lumMod val="50000"/>
                </a:schemeClr>
              </a:solidFill>
              <a:prstDash val="lgDash"/>
            </a:ln>
          </c:spPr>
          <c:marker>
            <c:symbol val="star"/>
            <c:size val="5"/>
            <c:spPr>
              <a:solidFill>
                <a:schemeClr val="accent6">
                  <a:lumMod val="50000"/>
                </a:schemeClr>
              </a:solidFill>
            </c:spPr>
          </c:marker>
          <c:errBars>
            <c:errDir val="y"/>
            <c:errBarType val="both"/>
            <c:errValType val="cust"/>
            <c:plus>
              <c:numRef>
                <c:f>Summary_CC!$BD$209:$BS$209</c:f>
                <c:numCache>
                  <c:formatCode>General</c:formatCode>
                  <c:ptCount val="16"/>
                  <c:pt idx="0">
                    <c:v>4.459737303718883</c:v>
                  </c:pt>
                  <c:pt idx="1">
                    <c:v>1.695479015178074</c:v>
                  </c:pt>
                  <c:pt idx="2">
                    <c:v>1.896029343846671</c:v>
                  </c:pt>
                  <c:pt idx="3">
                    <c:v>1.25140321239773</c:v>
                  </c:pt>
                  <c:pt idx="4">
                    <c:v>1.484103034893998</c:v>
                  </c:pt>
                  <c:pt idx="5">
                    <c:v>1.725627158719155</c:v>
                  </c:pt>
                  <c:pt idx="6">
                    <c:v>1.953324438908406</c:v>
                  </c:pt>
                  <c:pt idx="7">
                    <c:v>1.406189763385391</c:v>
                  </c:pt>
                  <c:pt idx="8">
                    <c:v>1.227736276093857</c:v>
                  </c:pt>
                  <c:pt idx="9">
                    <c:v>2.541424818854511</c:v>
                  </c:pt>
                  <c:pt idx="10">
                    <c:v>1.500419172200758</c:v>
                  </c:pt>
                  <c:pt idx="11">
                    <c:v>0.610169375392276</c:v>
                  </c:pt>
                  <c:pt idx="12">
                    <c:v>2.77511122438226</c:v>
                  </c:pt>
                  <c:pt idx="13">
                    <c:v>1.220338750784552</c:v>
                  </c:pt>
                  <c:pt idx="14">
                    <c:v>2.9553387154565</c:v>
                  </c:pt>
                  <c:pt idx="15">
                    <c:v>1.924944526102126</c:v>
                  </c:pt>
                </c:numCache>
              </c:numRef>
            </c:plus>
            <c:minus>
              <c:numRef>
                <c:f>Summary_CC!$BD$209:$BS$209</c:f>
                <c:numCache>
                  <c:formatCode>General</c:formatCode>
                  <c:ptCount val="16"/>
                  <c:pt idx="0">
                    <c:v>4.459737303718883</c:v>
                  </c:pt>
                  <c:pt idx="1">
                    <c:v>1.695479015178074</c:v>
                  </c:pt>
                  <c:pt idx="2">
                    <c:v>1.896029343846671</c:v>
                  </c:pt>
                  <c:pt idx="3">
                    <c:v>1.25140321239773</c:v>
                  </c:pt>
                  <c:pt idx="4">
                    <c:v>1.484103034893998</c:v>
                  </c:pt>
                  <c:pt idx="5">
                    <c:v>1.725627158719155</c:v>
                  </c:pt>
                  <c:pt idx="6">
                    <c:v>1.953324438908406</c:v>
                  </c:pt>
                  <c:pt idx="7">
                    <c:v>1.406189763385391</c:v>
                  </c:pt>
                  <c:pt idx="8">
                    <c:v>1.227736276093857</c:v>
                  </c:pt>
                  <c:pt idx="9">
                    <c:v>2.541424818854511</c:v>
                  </c:pt>
                  <c:pt idx="10">
                    <c:v>1.500419172200758</c:v>
                  </c:pt>
                  <c:pt idx="11">
                    <c:v>0.610169375392276</c:v>
                  </c:pt>
                  <c:pt idx="12">
                    <c:v>2.77511122438226</c:v>
                  </c:pt>
                  <c:pt idx="13">
                    <c:v>1.220338750784552</c:v>
                  </c:pt>
                  <c:pt idx="14">
                    <c:v>2.9553387154565</c:v>
                  </c:pt>
                  <c:pt idx="15">
                    <c:v>1.924944526102126</c:v>
                  </c:pt>
                </c:numCache>
              </c:numRef>
            </c:minus>
          </c:errBars>
          <c:cat>
            <c:multiLvlStrRef>
              <c:f>Summary_CC!$C$5:$S$6</c:f>
              <c:multiLvlStrCache>
                <c:ptCount val="17"/>
                <c:lvl>
                  <c:pt idx="0">
                    <c:v>12</c:v>
                  </c:pt>
                  <c:pt idx="1">
                    <c:v>41</c:v>
                  </c:pt>
                  <c:pt idx="2">
                    <c:v>120</c:v>
                  </c:pt>
                  <c:pt idx="3">
                    <c:v>135</c:v>
                  </c:pt>
                  <c:pt idx="4">
                    <c:v>165</c:v>
                  </c:pt>
                  <c:pt idx="5">
                    <c:v>174</c:v>
                  </c:pt>
                  <c:pt idx="6">
                    <c:v>176</c:v>
                  </c:pt>
                  <c:pt idx="7">
                    <c:v>181</c:v>
                  </c:pt>
                  <c:pt idx="8">
                    <c:v>197</c:v>
                  </c:pt>
                  <c:pt idx="9">
                    <c:v>209</c:v>
                  </c:pt>
                  <c:pt idx="10">
                    <c:v>229</c:v>
                  </c:pt>
                  <c:pt idx="11">
                    <c:v>234</c:v>
                  </c:pt>
                  <c:pt idx="12">
                    <c:v>272</c:v>
                  </c:pt>
                  <c:pt idx="13">
                    <c:v>284</c:v>
                  </c:pt>
                  <c:pt idx="14">
                    <c:v>288</c:v>
                  </c:pt>
                  <c:pt idx="15">
                    <c:v>234</c:v>
                  </c:pt>
                  <c:pt idx="16">
                    <c:v>2005</c:v>
                  </c:pt>
                </c:lvl>
                <c:lvl>
                  <c:pt idx="0">
                    <c:v>2006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2001</c:v>
                  </c:pt>
                  <c:pt idx="5">
                    <c:v>2004</c:v>
                  </c:pt>
                  <c:pt idx="6">
                    <c:v>2008</c:v>
                  </c:pt>
                  <c:pt idx="7">
                    <c:v>2001</c:v>
                  </c:pt>
                  <c:pt idx="8">
                    <c:v>2001</c:v>
                  </c:pt>
                  <c:pt idx="9">
                    <c:v>2007</c:v>
                  </c:pt>
                  <c:pt idx="10">
                    <c:v>2001</c:v>
                  </c:pt>
                  <c:pt idx="11">
                    <c:v>2007</c:v>
                  </c:pt>
                  <c:pt idx="12">
                    <c:v>2005</c:v>
                  </c:pt>
                  <c:pt idx="13">
                    <c:v>2005</c:v>
                  </c:pt>
                  <c:pt idx="14">
                    <c:v>2007</c:v>
                  </c:pt>
                  <c:pt idx="15">
                    <c:v>2006</c:v>
                  </c:pt>
                  <c:pt idx="16">
                    <c:v>224</c:v>
                  </c:pt>
                </c:lvl>
              </c:multiLvlStrCache>
            </c:multiLvlStrRef>
          </c:cat>
          <c:val>
            <c:numRef>
              <c:f>Summary_CC!$C$209:$Q$209</c:f>
              <c:numCache>
                <c:formatCode>0.00</c:formatCode>
                <c:ptCount val="15"/>
                <c:pt idx="0">
                  <c:v>23.34583333333292</c:v>
                </c:pt>
                <c:pt idx="1">
                  <c:v>33.45636363636308</c:v>
                </c:pt>
                <c:pt idx="2">
                  <c:v>32.40818181818201</c:v>
                </c:pt>
                <c:pt idx="3">
                  <c:v>37.23700000000001</c:v>
                </c:pt>
                <c:pt idx="4">
                  <c:v>32.93909090909091</c:v>
                </c:pt>
                <c:pt idx="5">
                  <c:v>32.688</c:v>
                </c:pt>
                <c:pt idx="6">
                  <c:v>32.89727272727273</c:v>
                </c:pt>
                <c:pt idx="7">
                  <c:v>33.435</c:v>
                </c:pt>
                <c:pt idx="8">
                  <c:v>32.05272727272725</c:v>
                </c:pt>
                <c:pt idx="9">
                  <c:v>27.64214285714252</c:v>
                </c:pt>
                <c:pt idx="10">
                  <c:v>27.38723076923079</c:v>
                </c:pt>
                <c:pt idx="11">
                  <c:v>28.95461538461539</c:v>
                </c:pt>
                <c:pt idx="12">
                  <c:v>33.39846153846154</c:v>
                </c:pt>
                <c:pt idx="13">
                  <c:v>32.68866666666597</c:v>
                </c:pt>
                <c:pt idx="14">
                  <c:v>30.533</c:v>
                </c:pt>
              </c:numCache>
            </c:numRef>
          </c:val>
        </c:ser>
        <c:marker val="1"/>
        <c:axId val="443917000"/>
        <c:axId val="443920632"/>
      </c:lineChart>
      <c:catAx>
        <c:axId val="443917000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43920632"/>
        <c:crosses val="autoZero"/>
        <c:auto val="1"/>
        <c:lblAlgn val="ctr"/>
        <c:lblOffset val="1"/>
      </c:catAx>
      <c:valAx>
        <c:axId val="443920632"/>
        <c:scaling>
          <c:orientation val="minMax"/>
          <c:max val="100.0"/>
          <c:min val="0.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" sourceLinked="0"/>
        <c:tickLblPos val="nextTo"/>
        <c:crossAx val="44391700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77490614306123"/>
          <c:y val="0.0613649054427101"/>
          <c:w val="0.614107943785508"/>
          <c:h val="0.32001097590074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spPr>
    <a:solidFill>
      <a:schemeClr val="bg1"/>
    </a:solidFill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0.36709</cdr:x>
      <cdr:y>0.89091</cdr:y>
    </cdr:from>
    <cdr:to>
      <cdr:x>0.78481</cdr:x>
      <cdr:y>0.97109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3733800"/>
          <a:ext cx="2514600" cy="33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+mn-lt"/>
              <a:cs typeface="Times New Roman" pitchFamily="18" charset="0"/>
            </a:rPr>
            <a:t>Acquisition (Julian day)</a:t>
          </a:r>
        </a:p>
      </cdr:txBody>
    </cdr:sp>
  </cdr:relSizeAnchor>
  <cdr:relSizeAnchor xmlns:cdr="http://schemas.openxmlformats.org/drawingml/2006/chartDrawing">
    <cdr:from>
      <cdr:x>0</cdr:x>
      <cdr:y>0.05427</cdr:y>
    </cdr:from>
    <cdr:to>
      <cdr:x>0.05275</cdr:x>
      <cdr:y>0.72565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35976"/>
          <a:ext cx="268718" cy="168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dirty="0">
              <a:latin typeface="+mn-lt"/>
              <a:cs typeface="Times New Roman" pitchFamily="18" charset="0"/>
            </a:rPr>
            <a:t>ρ</a:t>
          </a:r>
          <a:r>
            <a:rPr lang="en-US" sz="1200" dirty="0">
              <a:latin typeface="+mn-lt"/>
              <a:cs typeface="Times New Roman" pitchFamily="18" charset="0"/>
            </a:rPr>
            <a:t> </a:t>
          </a:r>
          <a:r>
            <a:rPr lang="en-US" sz="1200" dirty="0">
              <a:latin typeface="+mn-lt"/>
              <a:ea typeface="+mn-ea"/>
              <a:cs typeface="Times New Roman" pitchFamily="18" charset="0"/>
            </a:rPr>
            <a:t>(</a:t>
          </a:r>
          <a:r>
            <a:rPr lang="en-US" sz="1200" dirty="0" smtClean="0">
              <a:latin typeface="+mn-lt"/>
              <a:ea typeface="+mn-ea"/>
              <a:cs typeface="Times New Roman" pitchFamily="18" charset="0"/>
            </a:rPr>
            <a:t>means, %) </a:t>
          </a:r>
          <a:endParaRPr lang="en-US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0.13924</cdr:x>
      <cdr:y>0.07273</cdr:y>
    </cdr:from>
    <cdr:to>
      <cdr:x>0.41385</cdr:x>
      <cdr:y>0.18257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8200" y="304800"/>
          <a:ext cx="1653097" cy="460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Times New Roman" pitchFamily="18" charset="0"/>
              <a:cs typeface="Times New Roman" pitchFamily="18" charset="0"/>
            </a:rPr>
            <a:t>EO-1 Hyperion Spectral Bands</a:t>
          </a:r>
        </a:p>
      </cdr:txBody>
    </cdr:sp>
  </cdr:relSizeAnchor>
  <cdr:relSizeAnchor xmlns:cdr="http://schemas.openxmlformats.org/drawingml/2006/chartDrawing">
    <cdr:from>
      <cdr:x>0.02532</cdr:x>
      <cdr:y>0.83636</cdr:y>
    </cdr:from>
    <cdr:to>
      <cdr:x>0.11754</cdr:x>
      <cdr:y>0.88993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2400" y="3505200"/>
          <a:ext cx="555146" cy="224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000" dirty="0">
              <a:latin typeface="+mn-lt"/>
            </a:rPr>
            <a:t>Year</a:t>
          </a:r>
        </a:p>
      </cdr:txBody>
    </cdr:sp>
  </cdr:relSizeAnchor>
  <cdr:relSizeAnchor xmlns:cdr="http://schemas.openxmlformats.org/drawingml/2006/chartDrawing">
    <cdr:from>
      <cdr:x>0</cdr:x>
      <cdr:y>0.76364</cdr:y>
    </cdr:from>
    <cdr:to>
      <cdr:x>0.12658</cdr:x>
      <cdr:y>0.81721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3200400"/>
          <a:ext cx="762000" cy="224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000" dirty="0">
              <a:latin typeface="+mn-lt"/>
            </a:rPr>
            <a:t>Jul</a:t>
          </a:r>
          <a:r>
            <a:rPr lang="en-US" sz="1400" dirty="0">
              <a:latin typeface="+mn-lt"/>
            </a:rPr>
            <a:t>. </a:t>
          </a:r>
          <a:r>
            <a:rPr lang="en-US" sz="1000" dirty="0">
              <a:latin typeface="+mn-lt"/>
            </a:rPr>
            <a:t>day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7042D1-0472-4255-A175-52A7C2A551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F82A2-20EC-4497-987B-27ADA787AFFE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351BE-082F-4A0D-8993-7795BE66C198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0A0FB-D323-4512-91C0-FF03247D1799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9135A-B3F1-4FE8-918E-A0E41EE21A11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217EF-905E-4304-A80E-1BFB27994D1D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41EEE-6CBE-432F-B259-6BC6FD7C8BA0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15655-D2D9-4B99-9682-9B5EC383E3F7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445AEA-4699-4111-9F3D-F440A0BF2C58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8F14FF-D5BE-4359-8B9E-BC1616AAF6BD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F0133-5DE8-4550-9140-DC90517EBA57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7D2FE1-A724-4456-9764-5C5568106E74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F2BF8A-674F-4287-B839-EEBF00E16CAB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23C1AB-9ABB-4F0B-BF83-9A3EF6618245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D02054-F7ED-4040-9F49-C215AD9015A1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DA700F-C9DE-463D-9E49-A7E66DA33CC1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D10622-EEEF-4A50-8627-30C7FA054F8B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E4035-58EF-43C7-AC20-EA9350AA525F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C30C89-2B8F-49A2-B91B-C2CB566CAB72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D2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D705CD-EA2D-469F-A2A6-57AEDAEB10C9}" type="slidenum">
              <a:rPr lang="en-US"/>
              <a:pPr/>
              <a:t>‹#›</a:t>
            </a:fld>
            <a:endParaRPr lang="en-US" sz="1400"/>
          </a:p>
        </p:txBody>
      </p:sp>
      <p:pic>
        <p:nvPicPr>
          <p:cNvPr id="1031" name="Picture 7" descr="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52400"/>
          </a:xfrm>
          <a:prstGeom prst="rect">
            <a:avLst/>
          </a:prstGeom>
          <a:noFill/>
        </p:spPr>
      </p:pic>
      <p:pic>
        <p:nvPicPr>
          <p:cNvPr id="1032" name="Picture 8" descr="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705600"/>
            <a:ext cx="9140825" cy="15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Candara" pitchFamily="28" charset="0"/>
          <a:ea typeface="ＭＳ Ｐゴシック" pitchFamily="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5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5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8534400" cy="1752600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Validation of Satellite-Derived Land Products on a Global Scale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67200"/>
            <a:ext cx="7467600" cy="2286000"/>
          </a:xfrm>
        </p:spPr>
        <p:txBody>
          <a:bodyPr/>
          <a:lstStyle/>
          <a:p>
            <a:r>
              <a:rPr lang="en-US" sz="2400" b="1" dirty="0"/>
              <a:t>Joanne </a:t>
            </a:r>
            <a:r>
              <a:rPr lang="en-US" sz="2400" b="1" dirty="0" smtClean="0"/>
              <a:t>Nightingale, Jaime </a:t>
            </a:r>
            <a:r>
              <a:rPr lang="en-US" sz="2400" b="1" dirty="0"/>
              <a:t>Nickeson</a:t>
            </a:r>
          </a:p>
          <a:p>
            <a:r>
              <a:rPr lang="en-US" sz="1800" i="1" dirty="0" smtClean="0"/>
              <a:t>Sigma Space Corporation</a:t>
            </a:r>
            <a:endParaRPr lang="en-US" sz="2400" i="1" dirty="0"/>
          </a:p>
          <a:p>
            <a:r>
              <a:rPr lang="en-US" sz="2400" b="1" dirty="0"/>
              <a:t>Robert Wolfe</a:t>
            </a:r>
          </a:p>
          <a:p>
            <a:r>
              <a:rPr lang="en-US" sz="1800" i="1" dirty="0" smtClean="0"/>
              <a:t>NASA GSFC</a:t>
            </a:r>
          </a:p>
          <a:p>
            <a:r>
              <a:rPr lang="en-US" sz="1800" dirty="0" smtClean="0"/>
              <a:t>Terrestrial </a:t>
            </a:r>
            <a:r>
              <a:rPr lang="en-US" sz="1800" dirty="0"/>
              <a:t>Information Systems </a:t>
            </a:r>
            <a:r>
              <a:rPr lang="en-US" sz="1800" dirty="0" smtClean="0"/>
              <a:t>Branch Seminar June 1, 2010 </a:t>
            </a:r>
            <a:endParaRPr lang="en-US" sz="2800" dirty="0"/>
          </a:p>
        </p:txBody>
      </p:sp>
      <p:pic>
        <p:nvPicPr>
          <p:cNvPr id="6" name="Picture 5" descr="LPV_logo_u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1600200" cy="14443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14" descr="n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7355" y="838200"/>
            <a:ext cx="1340871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16" descr="to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3412" y="304800"/>
            <a:ext cx="7164388" cy="4572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/>
          <a:lstStyle/>
          <a:p>
            <a:r>
              <a:rPr lang="en-US" sz="4400" dirty="0" smtClean="0">
                <a:solidFill>
                  <a:srgbClr val="CC66FF"/>
                </a:solidFill>
              </a:rPr>
              <a:t>CEOS WGCV</a:t>
            </a:r>
            <a:br>
              <a:rPr lang="en-US" sz="4400" dirty="0" smtClean="0">
                <a:solidFill>
                  <a:srgbClr val="CC66FF"/>
                </a:solidFill>
              </a:rPr>
            </a:br>
            <a:r>
              <a:rPr lang="en-US" sz="4400" dirty="0" smtClean="0">
                <a:solidFill>
                  <a:srgbClr val="CC66FF"/>
                </a:solidFill>
              </a:rPr>
              <a:t>Land Product Validation Sub-group</a:t>
            </a:r>
            <a:endParaRPr lang="en-US" sz="4400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Land Product Validation Sub-group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FFFFCC"/>
                </a:solidFill>
              </a:rPr>
              <a:t>CEOS</a:t>
            </a:r>
            <a:r>
              <a:rPr lang="en-US" sz="2400" i="1" dirty="0" smtClean="0"/>
              <a:t> (Committee on Earth Observing Satellites)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FFCC"/>
                </a:solidFill>
              </a:rPr>
              <a:t>WGCV</a:t>
            </a:r>
            <a:r>
              <a:rPr lang="en-US" sz="2400" i="1" dirty="0" smtClean="0"/>
              <a:t> (Working Group on Calibration and Validation)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Chair:</a:t>
            </a:r>
            <a:r>
              <a:rPr lang="en-US" sz="2400" b="1" dirty="0" smtClean="0"/>
              <a:t>	 </a:t>
            </a:r>
            <a:r>
              <a:rPr lang="en-US" sz="2400" dirty="0" smtClean="0"/>
              <a:t>Joanne Nightingale (NASA GSFC)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Vice-Chair: </a:t>
            </a:r>
            <a:r>
              <a:rPr lang="en-US" sz="2400" dirty="0" smtClean="0"/>
              <a:t>Gabriela </a:t>
            </a:r>
            <a:r>
              <a:rPr lang="en-US" sz="2400" dirty="0" err="1" smtClean="0"/>
              <a:t>Shaepman-Strub</a:t>
            </a:r>
            <a:r>
              <a:rPr lang="en-US" sz="2400" dirty="0" smtClean="0"/>
              <a:t> (University of Zurich)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NASA EOS Validation: </a:t>
            </a:r>
            <a:r>
              <a:rPr lang="en-US" sz="2400" dirty="0" smtClean="0"/>
              <a:t>Joanne Nightingale / Jaime Nickeson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7 Land Product Focus Groups</a:t>
            </a:r>
          </a:p>
          <a:p>
            <a:pPr lvl="1"/>
            <a:r>
              <a:rPr lang="en-US" sz="2400" dirty="0" smtClean="0"/>
              <a:t>Established in June 2009 </a:t>
            </a:r>
          </a:p>
          <a:p>
            <a:pPr lvl="1"/>
            <a:r>
              <a:rPr lang="en-US" sz="2400" dirty="0" smtClean="0"/>
              <a:t>2 co-leads per group</a:t>
            </a:r>
          </a:p>
          <a:p>
            <a:pPr lvl="1"/>
            <a:r>
              <a:rPr lang="en-US" sz="2400" dirty="0" smtClean="0"/>
              <a:t>~3-year terms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85800"/>
          </a:xfrm>
        </p:spPr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LPV Focus Groups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457200" y="914400"/>
          <a:ext cx="8336406" cy="5166026"/>
        </p:xfrm>
        <a:graphic>
          <a:graphicData uri="http://schemas.openxmlformats.org/drawingml/2006/table">
            <a:tbl>
              <a:tblPr/>
              <a:tblGrid>
                <a:gridCol w="3070605"/>
                <a:gridCol w="2491995"/>
                <a:gridCol w="2773806"/>
              </a:tblGrid>
              <a:tr h="7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Focus 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North 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Europe / 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Cover 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Mark Friedl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(Boston University)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Martin Herold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Wageningen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University, NL &amp;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GOFC/GOLD)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Fire*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(Active/Burned Area)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Luigi Boschetti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Maryland)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Kevin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Tansey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Leicester, UK)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Biophysical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(LAI*,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  <a:sym typeface="Symbol"/>
                        </a:rPr>
                        <a:t>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APAR*)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Richard Fernandes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(NR Canada)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Stephen Plummer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(ESRIN, IT)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Surface Radiation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(Reflectance, BRDF,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Albedo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*)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Crystal Schaaf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(Boston University)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Gabriela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Schaepman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Zurich, SW)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Surface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Simon Hook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(JPL)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Jose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Sobrino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Valencia, SP)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Soil Moisture*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Tom Jackson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(USDA)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Wolfgang Wagner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(Vienna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Uni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of Technology, AT)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Surface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Phenology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Jeff Morisette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(USGS)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096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* = Essential Climate Variable: </a:t>
            </a:r>
            <a:r>
              <a:rPr lang="en-US" sz="1800" i="1" dirty="0" smtClean="0">
                <a:solidFill>
                  <a:srgbClr val="FFFFFF"/>
                </a:solidFill>
              </a:rPr>
              <a:t>Essential measurement for global earth observation and understanding long-term affects of climate change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LPV Objective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41910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To foster </a:t>
            </a:r>
            <a:r>
              <a:rPr lang="en-US" sz="2800" b="1" dirty="0" smtClean="0">
                <a:solidFill>
                  <a:srgbClr val="00FF00"/>
                </a:solidFill>
              </a:rPr>
              <a:t>quantitative validation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smtClean="0"/>
              <a:t>of </a:t>
            </a:r>
            <a:r>
              <a:rPr lang="en-US" sz="2800" i="1" dirty="0" smtClean="0"/>
              <a:t>higher level global land products</a:t>
            </a:r>
            <a:r>
              <a:rPr lang="en-US" sz="2800" dirty="0" smtClean="0"/>
              <a:t> derived from remotely sensed data, in a traceable way, and relay results so they are relevant to users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LPV Goals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To increase the </a:t>
            </a:r>
            <a:r>
              <a:rPr lang="en-US" sz="2400" dirty="0" smtClean="0">
                <a:solidFill>
                  <a:srgbClr val="00FF00"/>
                </a:solidFill>
              </a:rPr>
              <a:t>quality and efficiency </a:t>
            </a:r>
            <a:r>
              <a:rPr lang="en-US" sz="2400" dirty="0" smtClean="0"/>
              <a:t>of global satellite product validation by developing and promoting international </a:t>
            </a:r>
            <a:r>
              <a:rPr lang="en-US" sz="2400" dirty="0" smtClean="0">
                <a:solidFill>
                  <a:srgbClr val="00FF00"/>
                </a:solidFill>
              </a:rPr>
              <a:t>standards and protocols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for:</a:t>
            </a:r>
          </a:p>
          <a:p>
            <a:pPr marL="2290763" lvl="2" indent="-230188">
              <a:spcBef>
                <a:spcPts val="0"/>
              </a:spcBef>
            </a:pPr>
            <a:r>
              <a:rPr lang="en-US" sz="2200" dirty="0" smtClean="0"/>
              <a:t>Field sampling</a:t>
            </a:r>
          </a:p>
          <a:p>
            <a:pPr marL="2290763" lvl="2" indent="-230188">
              <a:spcBef>
                <a:spcPts val="0"/>
              </a:spcBef>
            </a:pPr>
            <a:r>
              <a:rPr lang="en-US" sz="2200" dirty="0" smtClean="0"/>
              <a:t>Scaling techniques</a:t>
            </a:r>
          </a:p>
          <a:p>
            <a:pPr marL="2290763" lvl="2" indent="-230188">
              <a:spcBef>
                <a:spcPts val="0"/>
              </a:spcBef>
            </a:pPr>
            <a:r>
              <a:rPr lang="en-US" sz="2200" dirty="0" smtClean="0"/>
              <a:t>Accuracy reporting</a:t>
            </a:r>
          </a:p>
          <a:p>
            <a:pPr marL="2290763" lvl="2" indent="-230188">
              <a:spcBef>
                <a:spcPts val="0"/>
              </a:spcBef>
            </a:pPr>
            <a:r>
              <a:rPr lang="en-US" sz="2200" dirty="0" smtClean="0"/>
              <a:t>Data / information exchange</a:t>
            </a:r>
          </a:p>
          <a:p>
            <a:pPr marL="2290763" lvl="2" indent="-230188">
              <a:lnSpc>
                <a:spcPct val="110000"/>
              </a:lnSpc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To provide feedback to international structures (GEOSS) for: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Requirements on product accuracy and quality assurance (QA4EO)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Terrestrial ECV measurement standards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Requirements for future 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36704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GEOSS : Global Earth Observation System of Systems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85800"/>
          </a:xfrm>
        </p:spPr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GEOSS Schematic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 descr="geo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799"/>
            <a:ext cx="8490548" cy="579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804446"/>
            <a:ext cx="86868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Linkages between International Programs concerned with Terrestrial Earth Observation</a:t>
            </a:r>
            <a:endParaRPr lang="en-US" sz="1600" b="1" dirty="0"/>
          </a:p>
        </p:txBody>
      </p:sp>
      <p:sp>
        <p:nvSpPr>
          <p:cNvPr id="11" name="Oval 10"/>
          <p:cNvSpPr/>
          <p:nvPr/>
        </p:nvSpPr>
        <p:spPr bwMode="auto">
          <a:xfrm>
            <a:off x="3276600" y="5486400"/>
            <a:ext cx="2743200" cy="1371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72200" y="3505200"/>
            <a:ext cx="1341119" cy="3352800"/>
            <a:chOff x="6172200" y="3505200"/>
            <a:chExt cx="1341119" cy="3352800"/>
          </a:xfrm>
        </p:grpSpPr>
        <p:sp>
          <p:nvSpPr>
            <p:cNvPr id="8" name="Oval 7"/>
            <p:cNvSpPr/>
            <p:nvPr/>
          </p:nvSpPr>
          <p:spPr bwMode="auto">
            <a:xfrm>
              <a:off x="6172200" y="6019800"/>
              <a:ext cx="1295400" cy="8382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0" name="Left Bracket 9"/>
            <p:cNvSpPr/>
            <p:nvPr/>
          </p:nvSpPr>
          <p:spPr bwMode="auto">
            <a:xfrm>
              <a:off x="7467600" y="4648200"/>
              <a:ext cx="45719" cy="1676400"/>
            </a:xfrm>
            <a:prstGeom prst="leftBracke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72200" y="3505200"/>
              <a:ext cx="1295400" cy="8382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Role of Focus Groups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Engage community members (via listserv), update on progress, relevant meetings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Report back to LPV working group on activities, meetings, new products, funding mechanisms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Organize at least 1 topical workshop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Expand LPV activities, field sites, collaboration beyond North America and Europe!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Lead product inter-comparison activities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Lead the development and writing of “best practice” land product validation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Land Product Validation Protocols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“Best practice” for land product validation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Current knowledge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Available data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Tools and methods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Tested and repeatable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Peer-reviewed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CEOS endorsed/published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“Living” documents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 descr="lcp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52901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Protocol Components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z="2400" dirty="0" smtClean="0"/>
              <a:t>Template developed ~ June 2009 may be tailored to suit each product group</a:t>
            </a:r>
          </a:p>
          <a:p>
            <a:r>
              <a:rPr lang="en-US" sz="2400" dirty="0" smtClean="0"/>
              <a:t>Process for CEOS endorsement / publication</a:t>
            </a:r>
          </a:p>
          <a:p>
            <a:r>
              <a:rPr lang="en-US" sz="2400" dirty="0" smtClean="0"/>
              <a:t>Protocol key attributes: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Background / product definitions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/>
              <a:t>(ECV)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Accuracy assessment </a:t>
            </a:r>
            <a:r>
              <a:rPr lang="en-US" sz="2000" dirty="0" smtClean="0"/>
              <a:t>(comparison with in-situ, high resolution image reference data)</a:t>
            </a:r>
          </a:p>
          <a:p>
            <a:pPr lvl="2"/>
            <a:r>
              <a:rPr lang="en-US" sz="1800" dirty="0" smtClean="0"/>
              <a:t>Existing data sets, field sites, sampling schemes, data quality issues</a:t>
            </a:r>
          </a:p>
          <a:p>
            <a:pPr lvl="2"/>
            <a:r>
              <a:rPr lang="en-US" sz="1800" dirty="0" smtClean="0"/>
              <a:t>Spatial and temporal requirements for new datasets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Product Consistency </a:t>
            </a:r>
            <a:r>
              <a:rPr lang="en-US" sz="2000" dirty="0" smtClean="0"/>
              <a:t>(repeatability of products through time)</a:t>
            </a:r>
          </a:p>
          <a:p>
            <a:pPr lvl="2"/>
            <a:r>
              <a:rPr lang="en-US" sz="1800" dirty="0" smtClean="0"/>
              <a:t>Address issues concerned with sensor calibration, data-reprocessing, algorithm refinement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Product Inter-comparison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Recommendations / Conclusions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LPV Webpage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pPr lvl="0">
              <a:defRPr/>
            </a:pPr>
            <a:r>
              <a:rPr lang="en-US" sz="2400" dirty="0"/>
              <a:t>Updating product </a:t>
            </a:r>
            <a:r>
              <a:rPr lang="en-US" sz="2400" dirty="0" smtClean="0"/>
              <a:t>lists and background </a:t>
            </a:r>
            <a:r>
              <a:rPr lang="en-US" sz="2400" dirty="0"/>
              <a:t>validation </a:t>
            </a:r>
            <a:r>
              <a:rPr lang="en-US" sz="2400" dirty="0" smtClean="0"/>
              <a:t>information per focus group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19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6" name="Picture 5" descr="we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61335"/>
            <a:ext cx="6553199" cy="479186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200" y="3352800"/>
          <a:ext cx="16764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Background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Meetings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 Studies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Inter-comparisons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biophsyp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066800"/>
            <a:ext cx="429510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mmeet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066800"/>
            <a:ext cx="480060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ackgroun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1066800"/>
            <a:ext cx="4747327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66"/>
                </a:solidFill>
              </a:rPr>
              <a:t>EOS land product validation (MODIS)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CC66FF"/>
                </a:solidFill>
              </a:rPr>
              <a:t>CEOS WGCV LPV sub-group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66FFCC"/>
                </a:solidFill>
              </a:rPr>
              <a:t>Decadal Survey Mission validation planning</a:t>
            </a:r>
            <a:endParaRPr lang="en-US" sz="2800" dirty="0">
              <a:solidFill>
                <a:srgbClr val="66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Validation Stages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762000"/>
          </a:xfrm>
        </p:spPr>
        <p:txBody>
          <a:bodyPr/>
          <a:lstStyle/>
          <a:p>
            <a:r>
              <a:rPr lang="en-US" sz="2400" dirty="0" smtClean="0"/>
              <a:t>Consensus from LPV leads / MODIS land PI’s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20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676399"/>
          <a:ext cx="81534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7162800"/>
              </a:tblGrid>
              <a:tr h="64693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1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Product accuracy is assessed from a small (typically &lt; 30) set of locations and time periods by comparison with in-situ or other suitable reference data.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 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Product accuracy is estimated over a significant set of locations and time periods by comparison with reference in situ or other suitable reference data. </a:t>
                      </a:r>
                      <a:r>
                        <a:rPr lang="en-US" sz="1600" i="1" dirty="0" smtClean="0">
                          <a:solidFill>
                            <a:srgbClr val="00FF00"/>
                          </a:solidFill>
                        </a:rPr>
                        <a:t>Spatial and temporal consistency of the product and with similar products have been evaluated over globally representative locations and time periods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Results are published in the peer-reviewed literature.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 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Uncertainties in the product and its associated structure are well quantified from comparison with in situ or other suitable reference data. </a:t>
                      </a:r>
                      <a:r>
                        <a:rPr lang="en-US" sz="1600" i="1" dirty="0" smtClean="0">
                          <a:solidFill>
                            <a:srgbClr val="00FF00"/>
                          </a:solidFill>
                        </a:rPr>
                        <a:t>Uncertainties are characterized in a statistically robust way over multiple locations and time periods representing global conditions. </a:t>
                      </a:r>
                      <a:r>
                        <a:rPr lang="en-US" sz="1600" i="1" dirty="0" smtClean="0">
                          <a:solidFill>
                            <a:srgbClr val="FFFFFF"/>
                          </a:solidFill>
                        </a:rPr>
                        <a:t>Spatial and temporal consistency of the product and with similar products have been evaluated over globally representative locations and periods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Results are published in the peer-reviewed literature.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 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Validation </a:t>
                      </a:r>
                      <a:r>
                        <a:rPr lang="en-US" sz="1600" i="1" dirty="0" smtClean="0">
                          <a:solidFill>
                            <a:srgbClr val="00FF00"/>
                          </a:solidFill>
                        </a:rPr>
                        <a:t>results for stage 3 are systematically updated </a:t>
                      </a:r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when</a:t>
                      </a:r>
                      <a:br>
                        <a:rPr lang="en-US" sz="1600" dirty="0" smtClean="0">
                          <a:solidFill>
                            <a:srgbClr val="00FF00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new product versions are released and as the time-series expands. </a:t>
                      </a:r>
                      <a:endParaRPr lang="en-US" sz="16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Key Activities per Focus Area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pPr marL="573088" indent="-573088">
              <a:buFont typeface="Calibri" pitchFamily="34" charset="0"/>
              <a:buChar char="→"/>
            </a:pPr>
            <a:r>
              <a:rPr lang="en-US" sz="2400" dirty="0" smtClean="0"/>
              <a:t>Examples of key activities since June 2009</a:t>
            </a:r>
          </a:p>
          <a:p>
            <a:pPr marL="573088" indent="-573088">
              <a:buFont typeface="Calibri" pitchFamily="34" charset="0"/>
              <a:buChar char="→"/>
            </a:pPr>
            <a:r>
              <a:rPr lang="en-US" sz="2400" dirty="0" smtClean="0"/>
              <a:t>Planned activities / meetings</a:t>
            </a:r>
          </a:p>
          <a:p>
            <a:pPr marL="742950" lvl="2" indent="-34290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21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Land Cover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n-US" sz="2400" dirty="0" smtClean="0"/>
              <a:t>Planning for Global Land Cover Validation Exercise</a:t>
            </a:r>
          </a:p>
          <a:p>
            <a:pPr lvl="1"/>
            <a:r>
              <a:rPr lang="en-US" sz="2000" dirty="0" smtClean="0"/>
              <a:t>Collaboration with BU, GOFC-GOLD, VIIRS Surface Type validation team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Planning for ESA Climate Change Initiative Call</a:t>
            </a:r>
          </a:p>
          <a:p>
            <a:pPr lvl="1"/>
            <a:r>
              <a:rPr lang="en-US" sz="2000" dirty="0" smtClean="0"/>
              <a:t>Discussions with JRC on independent accuracy assessment (use of FRA 2010 remote sensing survey data)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Accuracy assessment of land cover change</a:t>
            </a:r>
          </a:p>
          <a:p>
            <a:pPr lvl="1"/>
            <a:r>
              <a:rPr lang="en-US" sz="2000" dirty="0" smtClean="0"/>
              <a:t>Will move ahead in concert with GOFC-GOLD REDD Sourcebook updates and GEO Forest Carbon Tracking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8746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GOFC GOLD: Global Observations of Forest Cover and Land Cover Dynamics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FRA: Forest Resources Assessment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REDD: Reducing Emissions from Degradation and Deforestation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C66FF"/>
                </a:solidFill>
              </a:rPr>
              <a:t>Biophsyical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/>
          <a:lstStyle/>
          <a:p>
            <a:r>
              <a:rPr lang="en-US" sz="2400" dirty="0" smtClean="0"/>
              <a:t>Letter sent to GTOS, GCOS : </a:t>
            </a:r>
            <a:r>
              <a:rPr lang="en-CA" sz="2400" b="1" dirty="0" smtClean="0"/>
              <a:t>Adoption of a consistent definition for the Leaf Area Index </a:t>
            </a:r>
            <a:r>
              <a:rPr lang="en-US" sz="2400" b="1" dirty="0" smtClean="0"/>
              <a:t>ECV</a:t>
            </a:r>
          </a:p>
          <a:p>
            <a:pPr lvl="1"/>
            <a:r>
              <a:rPr lang="en-CA" sz="1800" dirty="0" smtClean="0"/>
              <a:t>GTOS-L2008, GTOS-GV2009, GCOS-IP10, GCOS-TEMS</a:t>
            </a:r>
          </a:p>
          <a:p>
            <a:pPr lvl="1"/>
            <a:r>
              <a:rPr lang="en-CA" sz="1800" dirty="0" smtClean="0"/>
              <a:t>Sent December 2009, awaiting reply</a:t>
            </a:r>
          </a:p>
          <a:p>
            <a:pPr lvl="1"/>
            <a:endParaRPr lang="en-CA" sz="1800" dirty="0" smtClean="0"/>
          </a:p>
          <a:p>
            <a:r>
              <a:rPr lang="en-US" sz="2400" dirty="0" smtClean="0"/>
              <a:t>Status of LAI and </a:t>
            </a:r>
            <a:r>
              <a:rPr lang="en-US" sz="2400" dirty="0" smtClean="0">
                <a:sym typeface="Symbol"/>
              </a:rPr>
              <a:t></a:t>
            </a:r>
            <a:r>
              <a:rPr lang="en-US" sz="2400" dirty="0" smtClean="0"/>
              <a:t>PAR validation paper </a:t>
            </a:r>
            <a:r>
              <a:rPr lang="en-US" sz="2400" b="1" i="1" dirty="0" smtClean="0"/>
              <a:t>in prep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OLIVE (</a:t>
            </a:r>
            <a:r>
              <a:rPr lang="en-US" sz="2400" b="1" dirty="0" err="1" smtClean="0"/>
              <a:t>O</a:t>
            </a:r>
            <a:r>
              <a:rPr lang="en-US" sz="2400" dirty="0" err="1" smtClean="0"/>
              <a:t>n</a:t>
            </a:r>
            <a:r>
              <a:rPr lang="en-US" sz="2400" b="1" dirty="0" err="1" smtClean="0"/>
              <a:t>L</a:t>
            </a:r>
            <a:r>
              <a:rPr lang="en-US" sz="2400" dirty="0" err="1" smtClean="0"/>
              <a:t>ine</a:t>
            </a:r>
            <a:r>
              <a:rPr lang="en-US" sz="2400" dirty="0" smtClean="0"/>
              <a:t> </a:t>
            </a:r>
            <a:r>
              <a:rPr lang="en-US" sz="2400" b="1" dirty="0" smtClean="0"/>
              <a:t>V</a:t>
            </a:r>
            <a:r>
              <a:rPr lang="en-US" sz="2400" dirty="0" smtClean="0"/>
              <a:t>alidation </a:t>
            </a:r>
            <a:r>
              <a:rPr lang="en-US" sz="2400" b="1" dirty="0" smtClean="0"/>
              <a:t>E</a:t>
            </a:r>
            <a:r>
              <a:rPr lang="en-US" sz="2400" dirty="0" smtClean="0"/>
              <a:t>xercise) </a:t>
            </a:r>
            <a:r>
              <a:rPr lang="en-US" sz="1800" dirty="0" smtClean="0"/>
              <a:t>(Baret </a:t>
            </a:r>
            <a:r>
              <a:rPr lang="en-US" sz="1800" i="1" dirty="0" smtClean="0"/>
              <a:t>et al</a:t>
            </a:r>
            <a:r>
              <a:rPr lang="en-US" sz="1800" dirty="0" smtClean="0"/>
              <a:t>.)</a:t>
            </a:r>
          </a:p>
          <a:p>
            <a:pPr lvl="1"/>
            <a:r>
              <a:rPr lang="en-US" sz="1800" dirty="0" smtClean="0"/>
              <a:t>Activity funded (ESA)</a:t>
            </a:r>
          </a:p>
          <a:p>
            <a:pPr lvl="1"/>
            <a:r>
              <a:rPr lang="en-US" sz="1800" dirty="0" smtClean="0"/>
              <a:t>Operational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43600"/>
            <a:ext cx="723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GTOS: Global Terrestrial Observation System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GCOS: Global Climate Observing System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Soil Moisture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International Soil Moisture Network</a:t>
            </a:r>
          </a:p>
          <a:p>
            <a:pPr lvl="1"/>
            <a:r>
              <a:rPr lang="en-US" sz="2000" dirty="0" smtClean="0"/>
              <a:t>Global in-situ soil moisture database</a:t>
            </a:r>
          </a:p>
          <a:p>
            <a:pPr lvl="1"/>
            <a:r>
              <a:rPr lang="en-US" sz="2000" dirty="0" smtClean="0"/>
              <a:t>Collaboration between CEOS, GEWEX and GEO</a:t>
            </a:r>
          </a:p>
          <a:p>
            <a:pPr lvl="1"/>
            <a:r>
              <a:rPr lang="en-US" sz="2000" dirty="0" smtClean="0"/>
              <a:t>Collaboration with Australia, Russia and China</a:t>
            </a:r>
          </a:p>
          <a:p>
            <a:pPr lvl="1"/>
            <a:r>
              <a:rPr lang="en-US" sz="2000" dirty="0" smtClean="0"/>
              <a:t>SMAP </a:t>
            </a:r>
            <a:r>
              <a:rPr lang="en-US" sz="1800" dirty="0" smtClean="0"/>
              <a:t>(Soil Moisture Active Passive / NASA)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SMOS </a:t>
            </a:r>
            <a:r>
              <a:rPr lang="en-US" sz="1800" dirty="0" smtClean="0"/>
              <a:t>(Soil Moisture and Ocean Salinity / ESA)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24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 descr="soil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497210"/>
            <a:ext cx="5486400" cy="3055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Online February 2010!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19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GEWEX: Global Energy and Water Experiment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Land Surface </a:t>
            </a:r>
            <a:r>
              <a:rPr lang="en-US" dirty="0" err="1" smtClean="0">
                <a:solidFill>
                  <a:srgbClr val="CC66FF"/>
                </a:solidFill>
              </a:rPr>
              <a:t>Phenology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pre-existing LSP validation methods or papers</a:t>
            </a:r>
          </a:p>
          <a:p>
            <a:pPr marL="0" indent="0" algn="ctr">
              <a:buNone/>
            </a:pPr>
            <a:endParaRPr lang="en-US" sz="2400" b="1" i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FF00"/>
                </a:solidFill>
              </a:rPr>
              <a:t>The seasonal pattern of variation in vegetated land surfaces observed from remote sensing</a:t>
            </a:r>
          </a:p>
          <a:p>
            <a:pPr>
              <a:buNone/>
            </a:pPr>
            <a:endParaRPr lang="en-US" sz="2000" dirty="0" smtClean="0"/>
          </a:p>
          <a:p>
            <a:pPr marL="914400" indent="-452438"/>
            <a:r>
              <a:rPr lang="en-US" sz="2000" dirty="0" smtClean="0"/>
              <a:t>Estimation of seasonal carbon dynamics </a:t>
            </a:r>
          </a:p>
          <a:p>
            <a:pPr marL="914400" indent="-452438"/>
            <a:r>
              <a:rPr lang="en-US" sz="2000" dirty="0" smtClean="0"/>
              <a:t>Assess impacts of global climate change</a:t>
            </a:r>
          </a:p>
          <a:p>
            <a:pPr marL="914400" indent="-452438"/>
            <a:r>
              <a:rPr lang="en-US" sz="2000" dirty="0" smtClean="0"/>
              <a:t>Growing season information in ecosystem models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400" dirty="0" smtClean="0"/>
              <a:t>Recent proliferation of LSP products derived from </a:t>
            </a:r>
            <a:r>
              <a:rPr lang="en-US" sz="2400" i="1" dirty="0" smtClean="0"/>
              <a:t>moderate-resolution</a:t>
            </a:r>
            <a:r>
              <a:rPr lang="en-US" sz="2400" dirty="0" smtClean="0"/>
              <a:t>, </a:t>
            </a:r>
            <a:r>
              <a:rPr lang="en-US" sz="2400" i="1" dirty="0" smtClean="0"/>
              <a:t>high temporal frequency</a:t>
            </a:r>
            <a:r>
              <a:rPr lang="en-US" sz="2400" dirty="0" smtClean="0"/>
              <a:t> satellite sensors</a:t>
            </a:r>
          </a:p>
          <a:p>
            <a:r>
              <a:rPr lang="en-US" sz="2400" b="1" dirty="0" smtClean="0"/>
              <a:t>9 products available</a:t>
            </a:r>
            <a:r>
              <a:rPr lang="en-US" sz="2400" dirty="0" smtClean="0"/>
              <a:t>, 1 pending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25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CC66FF"/>
                </a:solidFill>
              </a:rPr>
              <a:t>Phenology</a:t>
            </a:r>
            <a:r>
              <a:rPr lang="en-US" dirty="0" smtClean="0">
                <a:solidFill>
                  <a:srgbClr val="CC66FF"/>
                </a:solidFill>
              </a:rPr>
              <a:t> cont.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219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 is essential for assessing algorithm accuracy and ensuring improvements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36" descr="n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1676400" cy="565785"/>
          </a:xfrm>
          <a:prstGeom prst="rect">
            <a:avLst/>
          </a:prstGeom>
          <a:noFill/>
        </p:spPr>
      </p:pic>
      <p:pic>
        <p:nvPicPr>
          <p:cNvPr id="7" name="Picture 6" descr="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345" y="2209800"/>
            <a:ext cx="3355455" cy="438626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057400"/>
            <a:ext cx="5410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studies relating in-situ data to pixel DOY for green-up and brown-down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situ data from ground volunteer networks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(NPN,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Plantwatch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Project budburst)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Bud-burst or flowering date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Pixel / Bulk vegetation properties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lant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3301" y="228600"/>
            <a:ext cx="1638299" cy="701136"/>
          </a:xfrm>
          <a:prstGeom prst="rect">
            <a:avLst/>
          </a:prstGeom>
        </p:spPr>
      </p:pic>
      <p:pic>
        <p:nvPicPr>
          <p:cNvPr id="10" name="Picture 9" descr="budbur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943600"/>
            <a:ext cx="5205412" cy="619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LSP Assessment / Workshop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LSP product assessment</a:t>
            </a:r>
            <a:endParaRPr lang="en-US" sz="2400" b="1" i="1" dirty="0" smtClean="0"/>
          </a:p>
          <a:p>
            <a:pPr lvl="1"/>
            <a:r>
              <a:rPr lang="en-US" sz="1800" dirty="0" smtClean="0"/>
              <a:t>2 global products (MODIS, SPOT-Vegetation)</a:t>
            </a:r>
          </a:p>
          <a:p>
            <a:pPr lvl="1"/>
            <a:r>
              <a:rPr lang="en-US" sz="1800" dirty="0" smtClean="0"/>
              <a:t>5 products for US/North America (MODIS, AVHRR, Data Fusion)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 products for Europe (MERIS)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1 product for South Africa (AVHRR)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400" dirty="0" smtClean="0"/>
              <a:t>LPV workshop at the </a:t>
            </a:r>
            <a:r>
              <a:rPr lang="en-US" sz="2400" dirty="0" err="1" smtClean="0"/>
              <a:t>Phenology</a:t>
            </a:r>
            <a:r>
              <a:rPr lang="en-US" sz="2400" dirty="0" smtClean="0"/>
              <a:t> 2010 conference</a:t>
            </a:r>
          </a:p>
          <a:p>
            <a:pPr lvl="1"/>
            <a:r>
              <a:rPr lang="en-US" sz="1800" dirty="0" err="1" smtClean="0"/>
              <a:t>Incorporting</a:t>
            </a:r>
            <a:r>
              <a:rPr lang="en-US" sz="1800" dirty="0" smtClean="0"/>
              <a:t> ground networks (NPN, PEN)</a:t>
            </a:r>
          </a:p>
          <a:p>
            <a:pPr lvl="1"/>
            <a:r>
              <a:rPr lang="en-US" sz="1800" dirty="0" smtClean="0"/>
              <a:t>To bring together producers of continental- to global-scale land surface </a:t>
            </a:r>
            <a:r>
              <a:rPr lang="en-US" sz="1800" dirty="0" err="1" smtClean="0"/>
              <a:t>phenology</a:t>
            </a:r>
            <a:r>
              <a:rPr lang="en-US" sz="1800" dirty="0" smtClean="0"/>
              <a:t> products; as well as those collecting field, tower, or airborne data useful for validating those products, to develop an international protocol to quantify the accuracy of these products and initiate a validation-based inter-comparison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27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Spectral Networks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28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637991"/>
            <a:ext cx="8305800" cy="2476809"/>
            <a:chOff x="381000" y="1637991"/>
            <a:chExt cx="8305800" cy="2476809"/>
          </a:xfrm>
        </p:grpSpPr>
        <p:pic>
          <p:nvPicPr>
            <p:cNvPr id="6" name="Picture 5" descr="P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637991"/>
              <a:ext cx="5029200" cy="2476809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486400" y="1676400"/>
              <a:ext cx="3200400" cy="2286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4488" marR="0" lvl="1" indent="-290513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Hyperspectral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sensors on flux /LTER site towers</a:t>
              </a:r>
            </a:p>
            <a:p>
              <a:pPr marL="344488" marR="0" lvl="1" indent="-290513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association with basic RGB cameras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3810000"/>
            <a:ext cx="8763000" cy="2871787"/>
            <a:chOff x="228600" y="3810000"/>
            <a:chExt cx="8763000" cy="2871787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28600" y="4343400"/>
              <a:ext cx="5410200" cy="2286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Par@meter</a:t>
              </a: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INRA France</a:t>
              </a:r>
            </a:p>
            <a:p>
              <a:pPr marL="800100" lvl="1" indent="-342900">
                <a:spcBef>
                  <a:spcPct val="20000"/>
                </a:spcBef>
                <a:buFont typeface="Calibri" pitchFamily="34" charset="0"/>
                <a:buChar char="–"/>
              </a:pPr>
              <a:r>
                <a:rPr lang="en-US" sz="2200" dirty="0" smtClean="0">
                  <a:solidFill>
                    <a:schemeClr val="bg1"/>
                  </a:solidFill>
                </a:rPr>
                <a:t>Wireless system for continuous monitoring of LAI/</a:t>
              </a:r>
              <a:r>
                <a:rPr lang="en-US" sz="2200" dirty="0" err="1" smtClean="0">
                  <a:solidFill>
                    <a:schemeClr val="bg1"/>
                  </a:solidFill>
                </a:rPr>
                <a:t>fPAR</a:t>
              </a:r>
              <a:endParaRPr lang="en-US" sz="2200" dirty="0" smtClean="0">
                <a:solidFill>
                  <a:schemeClr val="bg1"/>
                </a:solidFill>
              </a:endParaRPr>
            </a:p>
            <a:p>
              <a:pPr marL="800100" lvl="1" indent="-342900">
                <a:spcBef>
                  <a:spcPct val="20000"/>
                </a:spcBef>
                <a:buFont typeface="Calibri" pitchFamily="34" charset="0"/>
                <a:buChar char="–"/>
              </a:pP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20x20m sampling</a:t>
              </a:r>
            </a:p>
          </p:txBody>
        </p:sp>
        <p:pic>
          <p:nvPicPr>
            <p:cNvPr id="10" name="Picture 9" descr="parame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0373" y="3810000"/>
              <a:ext cx="3731227" cy="2871787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6781800" cy="6096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>
                <a:solidFill>
                  <a:srgbClr val="00FF00"/>
                </a:solidFill>
              </a:rPr>
              <a:t>Phenological</a:t>
            </a:r>
            <a:r>
              <a:rPr lang="en-US" sz="2800" dirty="0" smtClean="0">
                <a:solidFill>
                  <a:srgbClr val="00FF00"/>
                </a:solidFill>
              </a:rPr>
              <a:t> Eyes Network (PEN) Japan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66FFCC"/>
                </a:solidFill>
              </a:rPr>
              <a:t>Decadal Survey Mission Requirements</a:t>
            </a:r>
            <a:endParaRPr lang="en-US" sz="4400" dirty="0">
              <a:solidFill>
                <a:srgbClr val="66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620000" cy="1295400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solidFill>
                  <a:srgbClr val="FFFF66"/>
                </a:solidFill>
                <a:latin typeface="+mj-lt"/>
              </a:rPr>
              <a:t>EOS Land Product Validation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CC"/>
                </a:solidFill>
              </a:rPr>
              <a:t>HyspIRI</a:t>
            </a:r>
            <a:r>
              <a:rPr lang="en-US" dirty="0" smtClean="0">
                <a:solidFill>
                  <a:srgbClr val="66FFCC"/>
                </a:solidFill>
              </a:rPr>
              <a:t>: </a:t>
            </a:r>
            <a:r>
              <a:rPr lang="en-US" sz="3200" dirty="0" err="1" smtClean="0">
                <a:solidFill>
                  <a:srgbClr val="66FFCC"/>
                </a:solidFill>
              </a:rPr>
              <a:t>Hyperspectral</a:t>
            </a:r>
            <a:r>
              <a:rPr lang="en-US" sz="3200" dirty="0" smtClean="0">
                <a:solidFill>
                  <a:srgbClr val="66FFCC"/>
                </a:solidFill>
              </a:rPr>
              <a:t> </a:t>
            </a:r>
            <a:r>
              <a:rPr lang="en-US" sz="3200" dirty="0" err="1" smtClean="0">
                <a:solidFill>
                  <a:srgbClr val="66FFCC"/>
                </a:solidFill>
              </a:rPr>
              <a:t>InfraRed</a:t>
            </a:r>
            <a:r>
              <a:rPr lang="en-US" sz="3200" dirty="0" smtClean="0">
                <a:solidFill>
                  <a:srgbClr val="66FFCC"/>
                </a:solidFill>
              </a:rPr>
              <a:t> Imager</a:t>
            </a:r>
            <a:endParaRPr lang="en-US" sz="3200" dirty="0">
              <a:solidFill>
                <a:srgbClr val="66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30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905000"/>
          </a:xfrm>
        </p:spPr>
        <p:txBody>
          <a:bodyPr/>
          <a:lstStyle/>
          <a:p>
            <a:r>
              <a:rPr lang="en-US" sz="2400" dirty="0" smtClean="0"/>
              <a:t>60m nadir, 3 week revisit, 2013-2016 launch (Tier 2)</a:t>
            </a:r>
          </a:p>
          <a:p>
            <a:endParaRPr lang="en-US" sz="2400" dirty="0" smtClean="0"/>
          </a:p>
          <a:p>
            <a:pPr lvl="4">
              <a:buNone/>
            </a:pPr>
            <a:endParaRPr lang="en-US" sz="2400" dirty="0"/>
          </a:p>
        </p:txBody>
      </p:sp>
      <p:pic>
        <p:nvPicPr>
          <p:cNvPr id="11" name="Content Placeholder 7" descr="hyspri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1752600"/>
            <a:ext cx="76193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66FFCC"/>
                </a:solidFill>
              </a:rPr>
              <a:t>HyspIRI</a:t>
            </a:r>
            <a:r>
              <a:rPr lang="en-US" dirty="0" smtClean="0">
                <a:solidFill>
                  <a:srgbClr val="66FFCC"/>
                </a:solidFill>
              </a:rPr>
              <a:t> Products</a:t>
            </a:r>
            <a:endParaRPr lang="en-US" dirty="0">
              <a:solidFill>
                <a:srgbClr val="66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31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950976"/>
          <a:ext cx="7928749" cy="6274308"/>
        </p:xfrm>
        <a:graphic>
          <a:graphicData uri="http://schemas.openxmlformats.org/drawingml/2006/table">
            <a:tbl>
              <a:tblPr/>
              <a:tblGrid>
                <a:gridCol w="3352800"/>
                <a:gridCol w="990600"/>
                <a:gridCol w="1066800"/>
                <a:gridCol w="990600"/>
                <a:gridCol w="762000"/>
                <a:gridCol w="765949"/>
              </a:tblGrid>
              <a:tr h="595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LPV </a:t>
                      </a:r>
                      <a:r>
                        <a:rPr lang="en-US" sz="1800" b="1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Focus</a:t>
                      </a:r>
                      <a:r>
                        <a:rPr lang="en-US" sz="1800" b="1" baseline="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 Group / Product</a:t>
                      </a: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VSWIR </a:t>
                      </a:r>
                      <a:endParaRPr lang="en-US" sz="1800" b="1" dirty="0" smtClean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L </a:t>
                      </a: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2/ 3 </a:t>
                      </a: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 anchorCtr="1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VSWIR </a:t>
                      </a:r>
                      <a:endParaRPr lang="en-US" sz="1800" b="1" dirty="0" smtClean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L4</a:t>
                      </a: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 anchorCtr="1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VSWIR </a:t>
                      </a:r>
                      <a:endParaRPr lang="en-US" sz="1800" b="1" dirty="0" smtClean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Global</a:t>
                      </a: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 anchorCtr="1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TIR </a:t>
                      </a:r>
                      <a:r>
                        <a:rPr lang="en-US" sz="1800" b="1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L4</a:t>
                      </a: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 anchorCtr="1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SWIR / </a:t>
                      </a:r>
                      <a:r>
                        <a:rPr lang="en-US" sz="1800" b="1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TIR</a:t>
                      </a:r>
                      <a:endParaRPr lang="en-US" sz="18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 anchorCtr="1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LAND COVER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Fractional land </a:t>
                      </a: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cover / </a:t>
                      </a:r>
                      <a:r>
                        <a:rPr lang="en-US" sz="1600" dirty="0" err="1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veg</a:t>
                      </a:r>
                      <a:r>
                        <a:rPr lang="en-US" sz="1600" baseline="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cover</a:t>
                      </a:r>
                      <a:endParaRPr lang="en-US" sz="16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Disturbance</a:t>
                      </a: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, PFT, hazard susceptibility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SURFACE RADIATION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Surface Reflectance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Albedo</a:t>
                      </a:r>
                      <a:endParaRPr lang="en-US" sz="16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BIOPHYSICAL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Gross </a:t>
                      </a: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/ Net</a:t>
                      </a:r>
                      <a:r>
                        <a:rPr lang="en-US" sz="1600" baseline="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Primary </a:t>
                      </a: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Production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fPAR</a:t>
                      </a:r>
                      <a:endParaRPr lang="en-US" sz="16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LAI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Water </a:t>
                      </a: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content, LUE, </a:t>
                      </a: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Pigments</a:t>
                      </a:r>
                      <a:endParaRPr lang="en-US" sz="16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FIRE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Detection of Fire events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Fire fuel loads</a:t>
                      </a:r>
                      <a:endParaRPr lang="en-US" sz="16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LAND SURFACE TEMPERATURE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LST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Emissivity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FFFFCC"/>
                          </a:solidFill>
                          <a:latin typeface="Calibri"/>
                          <a:ea typeface="Calibri"/>
                          <a:cs typeface="Times New Roman"/>
                        </a:rPr>
                        <a:t>Evapotranspiration</a:t>
                      </a:r>
                      <a:endParaRPr lang="en-US" sz="1600" dirty="0">
                        <a:solidFill>
                          <a:srgbClr val="FFFF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228600"/>
            <a:ext cx="14478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Existing Val Methods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28600"/>
            <a:ext cx="1447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Research</a:t>
            </a:r>
          </a:p>
          <a:p>
            <a:r>
              <a:rPr lang="en-US" sz="1600" dirty="0" smtClean="0"/>
              <a:t>Required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CC"/>
                </a:solidFill>
              </a:rPr>
              <a:t>Scaling of Biophysical Products</a:t>
            </a:r>
            <a:endParaRPr lang="en-US" dirty="0">
              <a:solidFill>
                <a:srgbClr val="66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32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1706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LAI, </a:t>
            </a:r>
            <a:r>
              <a:rPr lang="en-US" sz="2400" dirty="0" err="1" smtClean="0"/>
              <a:t>fPAR</a:t>
            </a:r>
            <a:r>
              <a:rPr lang="en-US" sz="2400" dirty="0" smtClean="0"/>
              <a:t>, GPP, NPP, </a:t>
            </a:r>
            <a:r>
              <a:rPr lang="en-US" sz="2400" dirty="0" err="1" smtClean="0"/>
              <a:t>Albedo</a:t>
            </a:r>
            <a:endParaRPr lang="en-US" sz="2400" dirty="0" smtClean="0"/>
          </a:p>
          <a:p>
            <a:r>
              <a:rPr lang="en-US" sz="2400" dirty="0" smtClean="0"/>
              <a:t>Protocol for ground sampling, scaling and validation of LAI, </a:t>
            </a:r>
            <a:r>
              <a:rPr lang="en-US" sz="2400" dirty="0" err="1" smtClean="0"/>
              <a:t>fPAR</a:t>
            </a:r>
            <a:r>
              <a:rPr lang="en-US" sz="2400" dirty="0" smtClean="0"/>
              <a:t> and </a:t>
            </a:r>
            <a:r>
              <a:rPr lang="en-US" sz="2400" dirty="0" err="1" smtClean="0"/>
              <a:t>albedo</a:t>
            </a:r>
            <a:r>
              <a:rPr lang="en-US" sz="2400" dirty="0" smtClean="0"/>
              <a:t> products in preparation</a:t>
            </a:r>
            <a:endParaRPr lang="en-US" sz="2400" dirty="0"/>
          </a:p>
        </p:txBody>
      </p:sp>
      <p:pic>
        <p:nvPicPr>
          <p:cNvPr id="6" name="Picture 5" descr="scaling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438400"/>
            <a:ext cx="5867400" cy="4191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2514600"/>
            <a:ext cx="28194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HyspIRI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provide enhanced spatial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temporal capabilities for scaling activities 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(bridge 30m – 250m/1km+ gap)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CC"/>
                </a:solidFill>
              </a:rPr>
              <a:t>Test Validation Activities</a:t>
            </a:r>
            <a:endParaRPr lang="en-US" dirty="0">
              <a:solidFill>
                <a:srgbClr val="66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33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13255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Use of Hyperion for validation approach testing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Hyperion archive being collected at Core Sites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981200"/>
          <a:ext cx="8001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5334000"/>
            <a:ext cx="685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Temporal variation in spectral characteristics, Railroad Valley, NV 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Similar datasets are being assembled at other CEOS Cal/Val and LPV sites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248399"/>
          </a:xfrm>
        </p:spPr>
        <p:txBody>
          <a:bodyPr/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For more information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Contact: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rgbClr val="FFFFCC"/>
                </a:solidFill>
              </a:rPr>
              <a:t/>
            </a:r>
            <a:br>
              <a:rPr lang="en-US" sz="3200" b="0" dirty="0" smtClean="0">
                <a:solidFill>
                  <a:srgbClr val="FFFFCC"/>
                </a:solidFill>
              </a:rPr>
            </a:br>
            <a:r>
              <a:rPr lang="en-US" sz="3200" b="0" dirty="0" smtClean="0">
                <a:solidFill>
                  <a:srgbClr val="00FFFF"/>
                </a:solidFill>
              </a:rPr>
              <a:t>Joanne.M.Nightingale@nasa.gov</a:t>
            </a:r>
            <a:br>
              <a:rPr lang="en-US" sz="3200" b="0" dirty="0" smtClean="0">
                <a:solidFill>
                  <a:srgbClr val="00FFFF"/>
                </a:solidFill>
              </a:rPr>
            </a:br>
            <a:r>
              <a:rPr lang="en-US" sz="3200" b="0" dirty="0" smtClean="0">
                <a:solidFill>
                  <a:srgbClr val="00FFFF"/>
                </a:solidFill>
              </a:rPr>
              <a:t>Jaime.E.Nickeson@nasa.gov</a:t>
            </a:r>
            <a:br>
              <a:rPr lang="en-US" sz="3200" b="0" dirty="0" smtClean="0">
                <a:solidFill>
                  <a:srgbClr val="00FFFF"/>
                </a:solidFill>
              </a:rPr>
            </a:br>
            <a:r>
              <a:rPr lang="en-US" sz="3200" b="0" dirty="0" smtClean="0">
                <a:solidFill>
                  <a:srgbClr val="66CCFF"/>
                </a:solidFill>
              </a:rPr>
              <a:t/>
            </a:r>
            <a:br>
              <a:rPr lang="en-US" sz="3200" b="0" dirty="0" smtClean="0">
                <a:solidFill>
                  <a:srgbClr val="66CCFF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Or visit:</a:t>
            </a:r>
            <a:r>
              <a:rPr lang="en-US" sz="3200" b="0" dirty="0" smtClean="0">
                <a:solidFill>
                  <a:srgbClr val="FFFFCC"/>
                </a:solidFill>
              </a:rPr>
              <a:t/>
            </a:r>
            <a:br>
              <a:rPr lang="en-US" sz="3200" b="0" dirty="0" smtClean="0">
                <a:solidFill>
                  <a:srgbClr val="FFFFCC"/>
                </a:solidFill>
              </a:rPr>
            </a:br>
            <a:r>
              <a:rPr lang="en-US" sz="3200" b="0" dirty="0" smtClean="0">
                <a:solidFill>
                  <a:srgbClr val="00FFFF"/>
                </a:solidFill>
              </a:rPr>
              <a:t>http://lpvs.gsfc.nasa.gov/</a:t>
            </a:r>
            <a:br>
              <a:rPr lang="en-US" sz="3200" b="0" dirty="0" smtClean="0">
                <a:solidFill>
                  <a:srgbClr val="00FFFF"/>
                </a:solidFill>
              </a:rPr>
            </a:br>
            <a:r>
              <a:rPr lang="en-US" sz="3200" b="0" dirty="0" smtClean="0">
                <a:solidFill>
                  <a:srgbClr val="00FFFF"/>
                </a:solidFill>
              </a:rPr>
              <a:t>http://landval.gsfc.nasa.gov/</a:t>
            </a:r>
            <a:br>
              <a:rPr lang="en-US" sz="3200" b="0" dirty="0" smtClean="0">
                <a:solidFill>
                  <a:srgbClr val="00FFFF"/>
                </a:solidFill>
              </a:rPr>
            </a:br>
            <a:endParaRPr lang="en-US" sz="3200" b="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4891-C77D-4BE5-9647-37074117BC6E}" type="slidenum">
              <a:rPr lang="en-US"/>
              <a:pPr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Objective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3962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/>
              <a:t>To facilitate the coordination and development of data and methods for global validation of NASA EOS satellite land products through use of shared field, airborne, and satellite datasets and</a:t>
            </a:r>
            <a:r>
              <a:rPr lang="en-US" sz="2800" dirty="0" smtClean="0"/>
              <a:t> promoting international </a:t>
            </a:r>
            <a:r>
              <a:rPr lang="en-US" sz="2800" dirty="0"/>
              <a:t>collaboration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alsta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828800"/>
            <a:ext cx="5630400" cy="388620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FD7A-5B48-4DD5-B02E-32BF13AA8744}" type="slidenum">
              <a:rPr lang="en-US"/>
              <a:pPr/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MODIS Validation: Website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685800"/>
          </a:xfrm>
        </p:spPr>
        <p:txBody>
          <a:bodyPr/>
          <a:lstStyle/>
          <a:p>
            <a:r>
              <a:rPr lang="en-US" sz="2800" dirty="0" smtClean="0"/>
              <a:t>http://landval.gsfc.nasa.gov</a:t>
            </a:r>
            <a:endParaRPr lang="en-US" sz="2800" dirty="0"/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52400" y="1828800"/>
            <a:ext cx="5403850" cy="4191000"/>
            <a:chOff x="96" y="1152"/>
            <a:chExt cx="3404" cy="2640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1968" y="3284"/>
              <a:ext cx="1532" cy="50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96" y="1152"/>
              <a:ext cx="2112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-"/>
              </a:pPr>
              <a:r>
                <a:rPr lang="en-US" dirty="0">
                  <a:solidFill>
                    <a:schemeClr val="bg1"/>
                  </a:solidFill>
                </a:rPr>
                <a:t>Product accuracy statements</a:t>
              </a:r>
            </a:p>
            <a:p>
              <a:pPr marL="342900" indent="-342900" eaLnBrk="1" hangingPunct="1">
                <a:spcBef>
                  <a:spcPct val="20000"/>
                </a:spcBef>
                <a:buFontTx/>
                <a:buChar char="-"/>
              </a:pPr>
              <a:r>
                <a:rPr lang="en-US" dirty="0">
                  <a:solidFill>
                    <a:schemeClr val="bg1"/>
                  </a:solidFill>
                </a:rPr>
                <a:t>Updated Sept-Nov </a:t>
              </a:r>
              <a:r>
                <a:rPr lang="en-US" dirty="0" smtClean="0">
                  <a:solidFill>
                    <a:schemeClr val="bg1"/>
                  </a:solidFill>
                </a:rPr>
                <a:t>2009 </a:t>
              </a:r>
              <a:r>
                <a:rPr lang="en-US" dirty="0">
                  <a:solidFill>
                    <a:schemeClr val="bg1"/>
                  </a:solidFill>
                </a:rPr>
                <a:t>/ </a:t>
              </a:r>
              <a:r>
                <a:rPr lang="en-US" dirty="0" smtClean="0">
                  <a:solidFill>
                    <a:schemeClr val="bg1"/>
                  </a:solidFill>
                </a:rPr>
                <a:t>Collection </a:t>
              </a:r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52400" y="3962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&gt; 30 </a:t>
            </a:r>
            <a:r>
              <a:rPr lang="en-US" dirty="0">
                <a:solidFill>
                  <a:srgbClr val="FFFF00"/>
                </a:solidFill>
              </a:rPr>
              <a:t>new</a:t>
            </a:r>
            <a:r>
              <a:rPr lang="en-US" dirty="0">
                <a:solidFill>
                  <a:schemeClr val="bg1"/>
                </a:solidFill>
              </a:rPr>
              <a:t> support studies / peer-reviewed publications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land validation status</a:t>
            </a:r>
            <a:endParaRPr lang="en-US" dirty="0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C67B-72C7-4758-8336-C5C29AAC7957}" type="slidenum">
              <a:rPr lang="en-US"/>
              <a:pPr/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44296" name="Group 1288"/>
          <p:cNvGraphicFramePr>
            <a:graphicFrameLocks noGrp="1"/>
          </p:cNvGraphicFramePr>
          <p:nvPr/>
        </p:nvGraphicFramePr>
        <p:xfrm>
          <a:off x="762000" y="1143000"/>
          <a:ext cx="7620000" cy="5506024"/>
        </p:xfrm>
        <a:graphic>
          <a:graphicData uri="http://schemas.openxmlformats.org/drawingml/2006/table">
            <a:tbl>
              <a:tblPr/>
              <a:tblGrid>
                <a:gridCol w="1185333"/>
                <a:gridCol w="2624667"/>
                <a:gridCol w="1905000"/>
                <a:gridCol w="1905000"/>
              </a:tblGrid>
              <a:tr h="36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Surface Reflectance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(3 pending)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(0.005 + 5 %)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Snow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92 %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 Surface Temperature / Emissivity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+/- 0.5-1.0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Cover / Dynamics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/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75-80 %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NDVI / EVI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/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(0.002 + 2%)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Active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100 m2 @ 800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fPAR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+/- 0.50-0.66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GPP / NPP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Sea 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92%, +/- 1.3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MCD43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BRDF / Albedo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VCF / VCC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+/- 11-16 %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MCD45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Burned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 (2 pending)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88C5-69B0-4E6A-A433-4DB0B356C8DE}" type="slidenum">
              <a:rPr lang="en-US"/>
              <a:pPr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Validation Core Sites</a:t>
            </a:r>
            <a:endParaRPr lang="en-US" sz="2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34 Core </a:t>
            </a:r>
            <a:r>
              <a:rPr lang="en-US" sz="2400" dirty="0"/>
              <a:t>sites / data download statistics - March </a:t>
            </a:r>
            <a:r>
              <a:rPr lang="en-US" sz="2400" dirty="0" smtClean="0"/>
              <a:t>2009</a:t>
            </a:r>
          </a:p>
          <a:p>
            <a:r>
              <a:rPr lang="en-US" sz="2400" dirty="0" smtClean="0"/>
              <a:t>Looking to expand  with VIIRS and LPV international efforts</a:t>
            </a:r>
            <a:endParaRPr lang="en-US" sz="2400" dirty="0"/>
          </a:p>
        </p:txBody>
      </p:sp>
      <p:pic>
        <p:nvPicPr>
          <p:cNvPr id="32772" name="Picture 4" descr="c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5037"/>
            <a:ext cx="9004300" cy="4195763"/>
          </a:xfrm>
          <a:prstGeom prst="rect">
            <a:avLst/>
          </a:prstGeom>
          <a:noFill/>
        </p:spPr>
      </p:pic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76200" y="1600200"/>
            <a:ext cx="9036050" cy="5027613"/>
            <a:chOff x="20" y="1008"/>
            <a:chExt cx="5692" cy="3167"/>
          </a:xfrm>
        </p:grpSpPr>
        <p:pic>
          <p:nvPicPr>
            <p:cNvPr id="32773" name="Picture 5" descr="corestats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2" y="2304"/>
              <a:ext cx="3120" cy="1871"/>
            </a:xfrm>
            <a:prstGeom prst="rect">
              <a:avLst/>
            </a:prstGeom>
            <a:noFill/>
          </p:spPr>
        </p:pic>
        <p:pic>
          <p:nvPicPr>
            <p:cNvPr id="32774" name="Picture 6" descr="corestats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" y="1008"/>
              <a:ext cx="2668" cy="16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FE66-8326-4DA9-A91C-F243E9F14B91}" type="slidenum">
              <a:rPr lang="en-US"/>
              <a:pPr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Image Acquisitions / Tasking</a:t>
            </a:r>
            <a:endParaRPr lang="en-US" sz="3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685800"/>
          </a:xfrm>
        </p:spPr>
        <p:txBody>
          <a:bodyPr/>
          <a:lstStyle/>
          <a:p>
            <a:r>
              <a:rPr lang="en-US" sz="2400" dirty="0"/>
              <a:t>Maintaining / updating core site database</a:t>
            </a:r>
          </a:p>
        </p:txBody>
      </p:sp>
      <p:pic>
        <p:nvPicPr>
          <p:cNvPr id="9" name="Picture 8" descr="parkf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76400"/>
            <a:ext cx="4950997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2860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Recent acquisition of </a:t>
            </a:r>
            <a:r>
              <a:rPr lang="en-US" dirty="0" err="1" smtClean="0">
                <a:solidFill>
                  <a:schemeClr val="bg1"/>
                </a:solidFill>
              </a:rPr>
              <a:t>Quickbird</a:t>
            </a:r>
            <a:r>
              <a:rPr lang="en-US" dirty="0" smtClean="0">
                <a:solidFill>
                  <a:schemeClr val="bg1"/>
                </a:solidFill>
              </a:rPr>
              <a:t> images at Park Falls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Image tasking requested by MODIS PI’s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4590-AAA6-4A4C-9E3D-FEA7C8994ADA}" type="slidenum">
              <a:rPr lang="en-US"/>
              <a:pPr/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 to Field Equipment</a:t>
            </a:r>
            <a:endParaRPr lang="en-US" sz="2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105400"/>
          </a:xfrm>
        </p:spPr>
        <p:txBody>
          <a:bodyPr/>
          <a:lstStyle/>
          <a:p>
            <a:pPr marL="457200" lvl="1" indent="-280988">
              <a:buFont typeface="Arial" pitchFamily="34" charset="0"/>
              <a:buChar char="•"/>
            </a:pPr>
            <a:r>
              <a:rPr lang="en-US" sz="2400" dirty="0" smtClean="0"/>
              <a:t>Digital </a:t>
            </a:r>
            <a:r>
              <a:rPr lang="en-US" sz="2400" dirty="0"/>
              <a:t>Camera with fish-eye lens </a:t>
            </a:r>
            <a:r>
              <a:rPr lang="en-US" sz="2400" dirty="0" smtClean="0"/>
              <a:t>loaned to:</a:t>
            </a:r>
            <a:endParaRPr lang="en-US" sz="2400" dirty="0"/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400" dirty="0"/>
              <a:t>BU - field work in California, Summer 2008</a:t>
            </a:r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400" dirty="0"/>
              <a:t>A. Huete - capture leaf flushing in the Amazon during the wet-dry transition period					</a:t>
            </a:r>
            <a:r>
              <a:rPr lang="en-US" sz="2400" dirty="0" smtClean="0"/>
              <a:t> 	</a:t>
            </a:r>
            <a:r>
              <a:rPr lang="en-US" sz="2400" dirty="0"/>
              <a:t>					</a:t>
            </a:r>
            <a:r>
              <a:rPr lang="en-US" sz="2400" dirty="0" smtClean="0"/>
              <a:t>	</a:t>
            </a:r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400" dirty="0" smtClean="0"/>
              <a:t>Leaf </a:t>
            </a:r>
            <a:r>
              <a:rPr lang="en-US" sz="2400" dirty="0"/>
              <a:t>optics + LAI </a:t>
            </a:r>
            <a:r>
              <a:rPr lang="en-US" sz="2400" dirty="0" smtClean="0"/>
              <a:t>+ Productivity </a:t>
            </a:r>
            <a:endParaRPr lang="en-US" sz="2400" dirty="0" smtClean="0">
              <a:sym typeface="Symbol" pitchFamily="28" charset="2"/>
            </a:endParaRPr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400" dirty="0" smtClean="0">
                <a:sym typeface="Symbol" pitchFamily="28" charset="2"/>
              </a:rPr>
              <a:t>Scaling ASTER - MODIS</a:t>
            </a:r>
            <a:r>
              <a:rPr lang="en-US" sz="2400" dirty="0"/>
              <a:t>						</a:t>
            </a:r>
          </a:p>
          <a:p>
            <a:pPr lvl="1">
              <a:buFontTx/>
              <a:buNone/>
            </a:pPr>
            <a:endParaRPr lang="en-US" sz="2400" dirty="0"/>
          </a:p>
          <a:p>
            <a:pPr lvl="1"/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3796" name="Picture 4" descr="hemip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40386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nda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2025</Words>
  <Application>Microsoft Office PowerPoint</Application>
  <PresentationFormat>On-screen Show (4:3)</PresentationFormat>
  <Paragraphs>360</Paragraphs>
  <Slides>34</Slides>
  <Notes>7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Validation of Satellite-Derived Land Products on a Global Scale</vt:lpstr>
      <vt:lpstr>Outline</vt:lpstr>
      <vt:lpstr>Slide 3</vt:lpstr>
      <vt:lpstr>Task Objective</vt:lpstr>
      <vt:lpstr>MODIS Validation: Website</vt:lpstr>
      <vt:lpstr>MODIS land validation status</vt:lpstr>
      <vt:lpstr>Validation Core Sites</vt:lpstr>
      <vt:lpstr>Image Acquisitions / Tasking</vt:lpstr>
      <vt:lpstr>Access to Field Equipment</vt:lpstr>
      <vt:lpstr>CEOS WGCV Land Product Validation Sub-group</vt:lpstr>
      <vt:lpstr>Land Product Validation Sub-group</vt:lpstr>
      <vt:lpstr>LPV Focus Groups</vt:lpstr>
      <vt:lpstr>LPV Objective</vt:lpstr>
      <vt:lpstr>LPV Goals</vt:lpstr>
      <vt:lpstr>GEOSS Schematic</vt:lpstr>
      <vt:lpstr>Role of Focus Groups</vt:lpstr>
      <vt:lpstr>Land Product Validation Protocols</vt:lpstr>
      <vt:lpstr>Protocol Components</vt:lpstr>
      <vt:lpstr>LPV Webpage</vt:lpstr>
      <vt:lpstr>Validation Stages</vt:lpstr>
      <vt:lpstr>Key Activities per Focus Area</vt:lpstr>
      <vt:lpstr>Land Cover</vt:lpstr>
      <vt:lpstr>Biophsyical</vt:lpstr>
      <vt:lpstr>Soil Moisture</vt:lpstr>
      <vt:lpstr>Land Surface Phenology</vt:lpstr>
      <vt:lpstr>Phenology cont.</vt:lpstr>
      <vt:lpstr>LSP Assessment / Workshop</vt:lpstr>
      <vt:lpstr>Spectral Networks</vt:lpstr>
      <vt:lpstr>Decadal Survey Mission Requirements</vt:lpstr>
      <vt:lpstr>HyspIRI: Hyperspectral InfraRed Imager</vt:lpstr>
      <vt:lpstr>HyspIRI Products</vt:lpstr>
      <vt:lpstr>Scaling of Biophysical Products</vt:lpstr>
      <vt:lpstr>Test Validation Activities</vt:lpstr>
      <vt:lpstr>For more information  Contact:  Joanne.M.Nightingale@nasa.gov Jaime.E.Nickeson@nasa.gov  Or visit: http://lpvs.gsfc.nasa.gov/ http://landval.gsfc.nasa.gov/ </vt:lpstr>
    </vt:vector>
  </TitlesOfParts>
  <Company>Joanne Nightingale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and Refining NASA’s  Land Product Validation Infrastructure</dc:title>
  <dc:creator>Joanne Nightingale</dc:creator>
  <cp:lastModifiedBy>Office 2004 Test Drive User</cp:lastModifiedBy>
  <cp:revision>100</cp:revision>
  <dcterms:created xsi:type="dcterms:W3CDTF">2010-06-02T15:01:04Z</dcterms:created>
  <dcterms:modified xsi:type="dcterms:W3CDTF">2010-06-02T15:01:40Z</dcterms:modified>
</cp:coreProperties>
</file>