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22"/>
  </p:handoutMasterIdLst>
  <p:sldIdLst>
    <p:sldId id="256" r:id="rId2"/>
    <p:sldId id="273" r:id="rId3"/>
    <p:sldId id="268" r:id="rId4"/>
    <p:sldId id="274" r:id="rId5"/>
    <p:sldId id="257" r:id="rId6"/>
    <p:sldId id="258" r:id="rId7"/>
    <p:sldId id="259" r:id="rId8"/>
    <p:sldId id="263" r:id="rId9"/>
    <p:sldId id="264" r:id="rId10"/>
    <p:sldId id="265" r:id="rId11"/>
    <p:sldId id="269" r:id="rId12"/>
    <p:sldId id="267" r:id="rId13"/>
    <p:sldId id="270" r:id="rId14"/>
    <p:sldId id="260" r:id="rId15"/>
    <p:sldId id="266" r:id="rId16"/>
    <p:sldId id="261" r:id="rId17"/>
    <p:sldId id="272" r:id="rId18"/>
    <p:sldId id="271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  <p:clrMru>
    <a:srgbClr val="004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9809" autoAdjust="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2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DC2A2-B02A-B640-A56D-F229D9F528ED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853DD-1A1C-0D4A-A6BA-2C6ACFF2E2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63E-17E8-224C-9415-446F8D5E0B3D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26F9-D2B8-CC4F-B9F9-BAC97E104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63E-17E8-224C-9415-446F8D5E0B3D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26F9-D2B8-CC4F-B9F9-BAC97E104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63E-17E8-224C-9415-446F8D5E0B3D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26F9-D2B8-CC4F-B9F9-BAC97E104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63E-17E8-224C-9415-446F8D5E0B3D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26F9-D2B8-CC4F-B9F9-BAC97E104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63E-17E8-224C-9415-446F8D5E0B3D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26F9-D2B8-CC4F-B9F9-BAC97E104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63E-17E8-224C-9415-446F8D5E0B3D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26F9-D2B8-CC4F-B9F9-BAC97E104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63E-17E8-224C-9415-446F8D5E0B3D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26F9-D2B8-CC4F-B9F9-BAC97E104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63E-17E8-224C-9415-446F8D5E0B3D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26F9-D2B8-CC4F-B9F9-BAC97E104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63E-17E8-224C-9415-446F8D5E0B3D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26F9-D2B8-CC4F-B9F9-BAC97E104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63E-17E8-224C-9415-446F8D5E0B3D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26F9-D2B8-CC4F-B9F9-BAC97E104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63E-17E8-224C-9415-446F8D5E0B3D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26F9-D2B8-CC4F-B9F9-BAC97E104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1B63E-17E8-224C-9415-446F8D5E0B3D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826F9-D2B8-CC4F-B9F9-BAC97E104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Suggestion for Construction of an Earth Science </a:t>
            </a:r>
            <a:r>
              <a:rPr lang="en-US" dirty="0" err="1" smtClean="0"/>
              <a:t>Collaboratory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499888" y="384893"/>
            <a:ext cx="7967578" cy="4749173"/>
            <a:chOff x="220879" y="635065"/>
            <a:chExt cx="7967578" cy="4749173"/>
          </a:xfrm>
        </p:grpSpPr>
        <p:sp>
          <p:nvSpPr>
            <p:cNvPr id="5" name="Rounded Rectangle 4"/>
            <p:cNvSpPr/>
            <p:nvPr/>
          </p:nvSpPr>
          <p:spPr>
            <a:xfrm>
              <a:off x="220879" y="635065"/>
              <a:ext cx="7967578" cy="474917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rtlCol="0" anchor="t" anchorCtr="1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Laboratory Notebook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26" name="Round Single Corner Rectangle 25"/>
            <p:cNvSpPr/>
            <p:nvPr/>
          </p:nvSpPr>
          <p:spPr>
            <a:xfrm rot="10800000" flipV="1">
              <a:off x="2236607" y="1586148"/>
              <a:ext cx="320040" cy="1571557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03207" y="3157704"/>
              <a:ext cx="14267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Project</a:t>
              </a:r>
              <a:endParaRPr lang="en-US" dirty="0"/>
            </a:p>
          </p:txBody>
        </p:sp>
        <p:sp>
          <p:nvSpPr>
            <p:cNvPr id="28" name="Round Single Corner Rectangle 27"/>
            <p:cNvSpPr/>
            <p:nvPr/>
          </p:nvSpPr>
          <p:spPr>
            <a:xfrm rot="10800000" flipV="1">
              <a:off x="2554667" y="1586148"/>
              <a:ext cx="320040" cy="1571557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endParaRPr lang="en-US" dirty="0"/>
            </a:p>
          </p:txBody>
        </p:sp>
        <p:sp>
          <p:nvSpPr>
            <p:cNvPr id="29" name="Round Single Corner Rectangle 28"/>
            <p:cNvSpPr/>
            <p:nvPr/>
          </p:nvSpPr>
          <p:spPr>
            <a:xfrm rot="10800000" flipV="1">
              <a:off x="2858922" y="1586148"/>
              <a:ext cx="320040" cy="1571557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endParaRPr lang="en-US" dirty="0"/>
            </a:p>
          </p:txBody>
        </p:sp>
        <p:sp>
          <p:nvSpPr>
            <p:cNvPr id="17" name="Round Single Corner Rectangle 16"/>
            <p:cNvSpPr/>
            <p:nvPr/>
          </p:nvSpPr>
          <p:spPr>
            <a:xfrm rot="10800000" flipV="1">
              <a:off x="5050032" y="1586148"/>
              <a:ext cx="320040" cy="1581365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r>
                <a:rPr lang="en-US" dirty="0" smtClean="0"/>
                <a:t>Education </a:t>
              </a:r>
              <a:r>
                <a:rPr lang="en-US" dirty="0" err="1" smtClean="0"/>
                <a:t>Pkgs</a:t>
              </a:r>
              <a:endParaRPr lang="en-US" dirty="0"/>
            </a:p>
          </p:txBody>
        </p:sp>
        <p:sp>
          <p:nvSpPr>
            <p:cNvPr id="18" name="Round Single Corner Rectangle 17"/>
            <p:cNvSpPr/>
            <p:nvPr/>
          </p:nvSpPr>
          <p:spPr>
            <a:xfrm rot="10800000" flipV="1">
              <a:off x="5362452" y="1586148"/>
              <a:ext cx="320040" cy="1581365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r>
                <a:rPr lang="en-US" dirty="0" smtClean="0"/>
                <a:t>Example Uses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50032" y="3157704"/>
              <a:ext cx="14953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Community</a:t>
              </a:r>
              <a:endParaRPr lang="en-US" dirty="0"/>
            </a:p>
          </p:txBody>
        </p:sp>
        <p:sp>
          <p:nvSpPr>
            <p:cNvPr id="21" name="Round Single Corner Rectangle 20"/>
            <p:cNvSpPr/>
            <p:nvPr/>
          </p:nvSpPr>
          <p:spPr>
            <a:xfrm rot="10800000" flipV="1">
              <a:off x="6000587" y="1586148"/>
              <a:ext cx="320040" cy="1581365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r>
                <a:rPr lang="en-US" dirty="0" smtClean="0"/>
                <a:t>Science Stories</a:t>
              </a:r>
              <a:endParaRPr lang="en-US" dirty="0"/>
            </a:p>
          </p:txBody>
        </p:sp>
        <p:sp>
          <p:nvSpPr>
            <p:cNvPr id="9" name="Round Single Corner Rectangle 8"/>
            <p:cNvSpPr/>
            <p:nvPr/>
          </p:nvSpPr>
          <p:spPr>
            <a:xfrm rot="10800000" flipV="1">
              <a:off x="6887177" y="1586148"/>
              <a:ext cx="320040" cy="1571556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r>
                <a:rPr lang="en-US" sz="1600" dirty="0" smtClean="0"/>
                <a:t>Education </a:t>
              </a:r>
              <a:r>
                <a:rPr lang="en-US" sz="1600" dirty="0" err="1" smtClean="0"/>
                <a:t>Pkgs</a:t>
              </a:r>
              <a:endParaRPr lang="en-US" sz="1600" dirty="0"/>
            </a:p>
          </p:txBody>
        </p:sp>
        <p:sp>
          <p:nvSpPr>
            <p:cNvPr id="10" name="Round Single Corner Rectangle 9"/>
            <p:cNvSpPr/>
            <p:nvPr/>
          </p:nvSpPr>
          <p:spPr>
            <a:xfrm rot="10800000" flipV="1">
              <a:off x="7207222" y="1586148"/>
              <a:ext cx="320040" cy="1571556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r>
                <a:rPr lang="en-US" dirty="0" smtClean="0"/>
                <a:t>Example Uses</a:t>
              </a:r>
              <a:endParaRPr lang="en-US" dirty="0"/>
            </a:p>
          </p:txBody>
        </p:sp>
        <p:sp>
          <p:nvSpPr>
            <p:cNvPr id="11" name="Round Single Corner Rectangle 10"/>
            <p:cNvSpPr/>
            <p:nvPr/>
          </p:nvSpPr>
          <p:spPr>
            <a:xfrm rot="10800000" flipV="1">
              <a:off x="7519642" y="1586148"/>
              <a:ext cx="320040" cy="1571556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r>
                <a:rPr lang="en-US" dirty="0" smtClean="0"/>
                <a:t>Science Stories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613607" y="3157704"/>
              <a:ext cx="15748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Provisioned</a:t>
              </a:r>
              <a:endParaRPr lang="en-US" dirty="0"/>
            </a:p>
          </p:txBody>
        </p:sp>
        <p:sp>
          <p:nvSpPr>
            <p:cNvPr id="32" name="Rounded Rectangle 31"/>
            <p:cNvSpPr/>
            <p:nvPr/>
          </p:nvSpPr>
          <p:spPr>
            <a:xfrm rot="5400000" flipV="1">
              <a:off x="264368" y="1542663"/>
              <a:ext cx="1601883" cy="1688857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pPr algn="ctr"/>
              <a:r>
                <a:rPr lang="en-US" sz="2000" b="1" i="1" u="sng" dirty="0" smtClean="0"/>
                <a:t>Packager</a:t>
              </a:r>
              <a:endParaRPr lang="en-US" b="1" i="1" u="sng" dirty="0" smtClean="0"/>
            </a:p>
            <a:p>
              <a:pPr algn="ctr"/>
              <a:r>
                <a:rPr lang="en-US" sz="1600" dirty="0" smtClean="0"/>
                <a:t>Notebook editor</a:t>
              </a:r>
            </a:p>
            <a:p>
              <a:pPr algn="ctr"/>
              <a:r>
                <a:rPr lang="en-US" sz="1600" dirty="0" smtClean="0"/>
                <a:t>Experiment manager</a:t>
              </a:r>
            </a:p>
          </p:txBody>
        </p:sp>
        <p:grpSp>
          <p:nvGrpSpPr>
            <p:cNvPr id="2" name="Group 36"/>
            <p:cNvGrpSpPr/>
            <p:nvPr/>
          </p:nvGrpSpPr>
          <p:grpSpPr>
            <a:xfrm>
              <a:off x="2372651" y="4077108"/>
              <a:ext cx="4393640" cy="1107996"/>
              <a:chOff x="2233771" y="5228834"/>
              <a:chExt cx="4393640" cy="1107996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2233771" y="5598166"/>
                <a:ext cx="4393640" cy="369332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dirty="0" smtClean="0"/>
                  <a:t>Social: sharing, tagging, discussion</a:t>
                </a:r>
                <a:endParaRPr lang="en-US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233771" y="5228834"/>
                <a:ext cx="4393640" cy="369332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dirty="0" smtClean="0"/>
                  <a:t>Discovery</a:t>
                </a:r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233771" y="5967498"/>
                <a:ext cx="4393640" cy="369332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dirty="0" smtClean="0"/>
                  <a:t>Configuration Mgmt: versioning</a:t>
                </a:r>
                <a:endParaRPr lang="en-US" dirty="0"/>
              </a:p>
            </p:txBody>
          </p:sp>
        </p:grpSp>
        <p:sp>
          <p:nvSpPr>
            <p:cNvPr id="41" name="Round Single Corner Rectangle 40"/>
            <p:cNvSpPr/>
            <p:nvPr/>
          </p:nvSpPr>
          <p:spPr>
            <a:xfrm rot="10800000" flipV="1">
              <a:off x="3503907" y="1586148"/>
              <a:ext cx="320040" cy="1571557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endParaRPr lang="en-US" dirty="0"/>
            </a:p>
          </p:txBody>
        </p:sp>
        <p:sp>
          <p:nvSpPr>
            <p:cNvPr id="42" name="Round Single Corner Rectangle 41"/>
            <p:cNvSpPr/>
            <p:nvPr/>
          </p:nvSpPr>
          <p:spPr>
            <a:xfrm rot="10800000" flipV="1">
              <a:off x="3821967" y="1586148"/>
              <a:ext cx="320040" cy="1571557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endParaRPr lang="en-US" dirty="0"/>
            </a:p>
          </p:txBody>
        </p:sp>
        <p:sp>
          <p:nvSpPr>
            <p:cNvPr id="43" name="Round Single Corner Rectangle 42"/>
            <p:cNvSpPr/>
            <p:nvPr/>
          </p:nvSpPr>
          <p:spPr>
            <a:xfrm rot="10800000" flipV="1">
              <a:off x="4126222" y="1586148"/>
              <a:ext cx="320040" cy="1571557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082746" y="3157704"/>
              <a:ext cx="13176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Personal</a:t>
              </a:r>
              <a:endParaRPr lang="en-US" dirty="0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1909738" y="2359284"/>
              <a:ext cx="326869" cy="13843"/>
            </a:xfrm>
            <a:prstGeom prst="straightConnector1">
              <a:avLst/>
            </a:prstGeom>
            <a:ln w="38100"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ound Single Corner Rectangle 18"/>
            <p:cNvSpPr/>
            <p:nvPr/>
          </p:nvSpPr>
          <p:spPr>
            <a:xfrm rot="10800000" flipV="1">
              <a:off x="5682525" y="1586149"/>
              <a:ext cx="318061" cy="1581365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r>
                <a:rPr lang="en-US" dirty="0" smtClean="0"/>
                <a:t>Project Results</a:t>
              </a:r>
              <a:endParaRPr lang="en-US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V="1">
              <a:off x="4566552" y="2359284"/>
              <a:ext cx="326869" cy="13843"/>
            </a:xfrm>
            <a:prstGeom prst="straightConnector1">
              <a:avLst/>
            </a:prstGeom>
            <a:ln w="38100"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163564" y="5134066"/>
            <a:ext cx="8794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“Here is the full set of analyses used in my recent JGR paper: &lt;URL&gt;”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163564" y="5817037"/>
            <a:ext cx="8794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“This set of workflows and data makes a good laboratory exercise for undergraduate meteorology students.”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Mediates combinations</a:t>
            </a:r>
          </a:p>
          <a:p>
            <a:pPr lvl="1"/>
            <a:r>
              <a:rPr lang="en-US" dirty="0" smtClean="0"/>
              <a:t>tool with data</a:t>
            </a:r>
          </a:p>
          <a:p>
            <a:pPr lvl="1"/>
            <a:r>
              <a:rPr lang="en-US" dirty="0" smtClean="0"/>
              <a:t>data with data</a:t>
            </a:r>
          </a:p>
          <a:p>
            <a:pPr lvl="1"/>
            <a:r>
              <a:rPr lang="en-US" dirty="0" smtClean="0"/>
              <a:t>tool with tool</a:t>
            </a:r>
          </a:p>
          <a:p>
            <a:pPr lvl="1"/>
            <a:r>
              <a:rPr lang="en-US" dirty="0" smtClean="0"/>
              <a:t>tool with workflow</a:t>
            </a:r>
          </a:p>
          <a:p>
            <a:pPr lvl="1"/>
            <a:r>
              <a:rPr lang="en-US" dirty="0" smtClean="0"/>
              <a:t>data with workflow</a:t>
            </a:r>
          </a:p>
          <a:p>
            <a:r>
              <a:rPr lang="en-US" dirty="0" smtClean="0"/>
              <a:t>Based on </a:t>
            </a:r>
          </a:p>
          <a:p>
            <a:pPr lvl="1"/>
            <a:r>
              <a:rPr lang="en-US" dirty="0" smtClean="0"/>
              <a:t>data access standards </a:t>
            </a:r>
          </a:p>
          <a:p>
            <a:pPr lvl="1"/>
            <a:r>
              <a:rPr lang="en-US" dirty="0" smtClean="0"/>
              <a:t>common data model</a:t>
            </a:r>
          </a:p>
          <a:p>
            <a:pPr lvl="1"/>
            <a:r>
              <a:rPr lang="en-US" dirty="0" smtClean="0"/>
              <a:t>semantic + syntactic matching of tools, data and workflows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Cyberinfrastructure</a:t>
            </a:r>
            <a:r>
              <a:rPr lang="en-US" dirty="0" smtClean="0"/>
              <a:t> Services</a:t>
            </a:r>
            <a:br>
              <a:rPr lang="en-US" dirty="0" smtClean="0"/>
            </a:br>
            <a:r>
              <a:rPr lang="en-US" sz="4000" i="1" dirty="0" smtClean="0"/>
              <a:t>used by all other components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authorization</a:t>
            </a:r>
          </a:p>
          <a:p>
            <a:pPr lvl="1"/>
            <a:r>
              <a:rPr lang="en-US" dirty="0" smtClean="0"/>
              <a:t>code audit/padded cell </a:t>
            </a:r>
          </a:p>
          <a:p>
            <a:pPr lvl="1"/>
            <a:r>
              <a:rPr lang="en-US" dirty="0" smtClean="0"/>
              <a:t>integrity checking</a:t>
            </a:r>
          </a:p>
          <a:p>
            <a:r>
              <a:rPr lang="en-US" dirty="0" smtClean="0"/>
              <a:t>Social</a:t>
            </a:r>
          </a:p>
          <a:p>
            <a:pPr lvl="1"/>
            <a:r>
              <a:rPr lang="en-US" dirty="0" smtClean="0"/>
              <a:t>tagging</a:t>
            </a:r>
          </a:p>
          <a:p>
            <a:pPr lvl="1"/>
            <a:r>
              <a:rPr lang="en-US" dirty="0" smtClean="0"/>
              <a:t>sharing</a:t>
            </a:r>
          </a:p>
          <a:p>
            <a:pPr lvl="1"/>
            <a:r>
              <a:rPr lang="en-US" dirty="0" smtClean="0"/>
              <a:t>discussions</a:t>
            </a:r>
          </a:p>
          <a:p>
            <a:pPr lvl="1"/>
            <a:r>
              <a:rPr lang="en-US" dirty="0" smtClean="0"/>
              <a:t>groups</a:t>
            </a:r>
          </a:p>
          <a:p>
            <a:pPr lvl="1"/>
            <a:r>
              <a:rPr lang="en-US" dirty="0" smtClean="0"/>
              <a:t>reputation</a:t>
            </a:r>
          </a:p>
          <a:p>
            <a:r>
              <a:rPr lang="en-US" dirty="0" smtClean="0"/>
              <a:t>Cloud</a:t>
            </a:r>
          </a:p>
          <a:p>
            <a:pPr lvl="1"/>
            <a:r>
              <a:rPr lang="en-US" dirty="0" smtClean="0"/>
              <a:t>elastic provisioned storage and computing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Discovery</a:t>
            </a:r>
          </a:p>
          <a:p>
            <a:pPr lvl="1"/>
            <a:r>
              <a:rPr lang="en-US" dirty="0" smtClean="0"/>
              <a:t>data, tools, workflows, experiments</a:t>
            </a:r>
          </a:p>
          <a:p>
            <a:pPr lvl="1"/>
            <a:r>
              <a:rPr lang="en-US" dirty="0" smtClean="0"/>
              <a:t>search by keyword, variable, time, author</a:t>
            </a:r>
          </a:p>
          <a:p>
            <a:r>
              <a:rPr lang="en-US" dirty="0" smtClean="0"/>
              <a:t>Information Mgmt</a:t>
            </a:r>
          </a:p>
          <a:p>
            <a:pPr lvl="1"/>
            <a:r>
              <a:rPr lang="en-US" dirty="0" smtClean="0"/>
              <a:t>provenance</a:t>
            </a:r>
          </a:p>
          <a:p>
            <a:pPr lvl="1"/>
            <a:r>
              <a:rPr lang="en-US" dirty="0" smtClean="0"/>
              <a:t>identifiers</a:t>
            </a:r>
          </a:p>
          <a:p>
            <a:pPr lvl="1"/>
            <a:r>
              <a:rPr lang="en-US" dirty="0" smtClean="0"/>
              <a:t>archive</a:t>
            </a:r>
          </a:p>
          <a:p>
            <a:r>
              <a:rPr lang="en-US" dirty="0" smtClean="0"/>
              <a:t>Semantic Web</a:t>
            </a:r>
          </a:p>
          <a:p>
            <a:pPr lvl="1"/>
            <a:r>
              <a:rPr lang="en-US" dirty="0" smtClean="0"/>
              <a:t>data ontology</a:t>
            </a:r>
          </a:p>
          <a:p>
            <a:pPr lvl="1"/>
            <a:r>
              <a:rPr lang="en-US" dirty="0" smtClean="0"/>
              <a:t>tools ontology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Key Advantages of the Earth Science </a:t>
            </a:r>
            <a:r>
              <a:rPr lang="en-US" sz="3600" dirty="0" err="1" smtClean="0"/>
              <a:t>Collaboratory</a:t>
            </a:r>
            <a:r>
              <a:rPr lang="en-US" sz="3600" dirty="0" smtClean="0"/>
              <a:t> over the Situation Today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Tool availability is a force multiplier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More tools will be usable with more datasets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More tools will be easier to find and more available to more users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Knowledge sharing will evolve from text on paper to a rich mixture of data, tools, workflows and articles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 “</a:t>
            </a:r>
            <a:r>
              <a:rPr lang="en-US" dirty="0" err="1" smtClean="0"/>
              <a:t>wikihow</a:t>
            </a:r>
            <a:r>
              <a:rPr lang="en-US" dirty="0" smtClean="0"/>
              <a:t>” for Earth Science data analysis will emerge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Incorporating live data, services and workflows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ESC will maintain a record of the analysis process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Share, repeat, build upon analysis techniques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Transparency of the process is built in</a:t>
            </a:r>
          </a:p>
          <a:p>
            <a:pPr lvl="1">
              <a:spcAft>
                <a:spcPts val="600"/>
              </a:spcAft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474" y="1408016"/>
            <a:ext cx="8229600" cy="470852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Because we can do it (finally)!</a:t>
            </a:r>
          </a:p>
          <a:p>
            <a:pPr lvl="1"/>
            <a:r>
              <a:rPr lang="en-US" sz="2400" dirty="0" smtClean="0"/>
              <a:t>Advances in standards acceptance and</a:t>
            </a:r>
            <a:br>
              <a:rPr lang="en-US" sz="2400" dirty="0" smtClean="0"/>
            </a:br>
            <a:r>
              <a:rPr lang="en-US" sz="2400" dirty="0" smtClean="0"/>
              <a:t>implementation (e.g., OPeNDAP, </a:t>
            </a:r>
            <a:r>
              <a:rPr lang="en-US" sz="2400" dirty="0" err="1" smtClean="0"/>
              <a:t>autoconf</a:t>
            </a:r>
            <a:r>
              <a:rPr lang="en-US" sz="2400" dirty="0" smtClean="0"/>
              <a:t>, CPAN...)</a:t>
            </a:r>
          </a:p>
          <a:p>
            <a:pPr lvl="1"/>
            <a:r>
              <a:rPr lang="en-US" sz="2400" dirty="0" smtClean="0"/>
              <a:t>A consistent, coherent, loosely coupled architecture encapsulates complexity and maximizes flexibility</a:t>
            </a:r>
          </a:p>
          <a:p>
            <a:pPr lvl="1"/>
            <a:r>
              <a:rPr lang="en-US" sz="2400" dirty="0" smtClean="0"/>
              <a:t>Social networking has reached the mainstream</a:t>
            </a:r>
          </a:p>
          <a:p>
            <a:pPr lvl="1"/>
            <a:r>
              <a:rPr lang="en-US" sz="2400" dirty="0" smtClean="0"/>
              <a:t>Key lessons can be learned from prior efforts</a:t>
            </a:r>
          </a:p>
          <a:p>
            <a:pPr lvl="1"/>
            <a:r>
              <a:rPr lang="en-US" sz="2400" dirty="0" smtClean="0"/>
              <a:t>Cloud technology helps with </a:t>
            </a:r>
            <a:r>
              <a:rPr lang="en-US" sz="2400" i="1" dirty="0" smtClean="0"/>
              <a:t>provisioning:   </a:t>
            </a:r>
            <a:r>
              <a:rPr lang="en-US" sz="2400" dirty="0" smtClean="0"/>
              <a:t>resources, tools, workflows</a:t>
            </a:r>
          </a:p>
          <a:p>
            <a:pPr lvl="2"/>
            <a:r>
              <a:rPr lang="en-US" sz="2000" dirty="0" smtClean="0"/>
              <a:t>Suggestion:  entice Nebula with a Grand Challenge to get their help</a:t>
            </a:r>
          </a:p>
          <a:p>
            <a:r>
              <a:rPr lang="en-US" sz="2800" dirty="0" smtClean="0"/>
              <a:t>The need is growing</a:t>
            </a:r>
          </a:p>
          <a:p>
            <a:pPr lvl="1"/>
            <a:r>
              <a:rPr lang="en-US" sz="2400" dirty="0" smtClean="0"/>
              <a:t>Interest in working with multiple datasets is growing</a:t>
            </a:r>
          </a:p>
          <a:p>
            <a:pPr lvl="1"/>
            <a:r>
              <a:rPr lang="en-US" sz="2400" dirty="0" smtClean="0"/>
              <a:t>Calls for transparency and reproducibility are growing</a:t>
            </a:r>
          </a:p>
          <a:p>
            <a:endParaRPr lang="en-US" sz="2800" dirty="0"/>
          </a:p>
        </p:txBody>
      </p:sp>
      <p:pic>
        <p:nvPicPr>
          <p:cNvPr id="4" name="Picture 3" descr="Unknow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242" y="134550"/>
            <a:ext cx="1724220" cy="226810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Macro View (forest-level)</a:t>
            </a:r>
          </a:p>
          <a:p>
            <a:pPr lvl="1"/>
            <a:r>
              <a:rPr lang="en-US" i="1" dirty="0" smtClean="0"/>
              <a:t>Systematic </a:t>
            </a:r>
            <a:r>
              <a:rPr lang="en-US" dirty="0" smtClean="0"/>
              <a:t>approach to making data available to services and vice versa</a:t>
            </a:r>
          </a:p>
          <a:p>
            <a:pPr lvl="1"/>
            <a:r>
              <a:rPr lang="en-US" dirty="0" smtClean="0"/>
              <a:t>Integration of all major analysis components</a:t>
            </a:r>
          </a:p>
          <a:p>
            <a:pPr lvl="1"/>
            <a:r>
              <a:rPr lang="en-US" dirty="0" smtClean="0"/>
              <a:t>Seamless integration of desktop with remote services</a:t>
            </a:r>
          </a:p>
          <a:p>
            <a:pPr lvl="1"/>
            <a:r>
              <a:rPr lang="en-US" dirty="0" smtClean="0"/>
              <a:t>Consistent view of all architectural components</a:t>
            </a:r>
          </a:p>
          <a:p>
            <a:pPr lvl="1"/>
            <a:r>
              <a:rPr lang="en-US" dirty="0" err="1" smtClean="0"/>
              <a:t>Cyberinfrastructure</a:t>
            </a:r>
            <a:r>
              <a:rPr lang="en-US" dirty="0" smtClean="0"/>
              <a:t> services for all architectural components</a:t>
            </a:r>
          </a:p>
          <a:p>
            <a:r>
              <a:rPr lang="en-US" dirty="0" smtClean="0"/>
              <a:t>Micro View (tree-level):  </a:t>
            </a:r>
            <a:r>
              <a:rPr lang="en-US" i="1" dirty="0" smtClean="0"/>
              <a:t>Nothing!</a:t>
            </a:r>
          </a:p>
          <a:p>
            <a:pPr lvl="1"/>
            <a:r>
              <a:rPr lang="en-US" dirty="0" smtClean="0"/>
              <a:t>Prototypes and proofs of concept exist for each piece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51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Prior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401" y="992736"/>
            <a:ext cx="8582347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Talkoot</a:t>
            </a:r>
            <a:r>
              <a:rPr lang="en-US" dirty="0" smtClean="0"/>
              <a:t>, </a:t>
            </a:r>
            <a:r>
              <a:rPr lang="en-US" dirty="0" err="1" smtClean="0"/>
              <a:t>myexperiment.org</a:t>
            </a:r>
            <a:r>
              <a:rPr lang="en-US" dirty="0" smtClean="0"/>
              <a:t> – workflow sharing, virtual notebooks</a:t>
            </a:r>
          </a:p>
          <a:p>
            <a:r>
              <a:rPr lang="en-US" dirty="0" smtClean="0"/>
              <a:t>Earth System Grid – provisioned tools, format standards/checkers</a:t>
            </a:r>
          </a:p>
          <a:p>
            <a:r>
              <a:rPr lang="en-US" dirty="0" smtClean="0"/>
              <a:t>Land Information System – OPeNDAP as access infrastructure</a:t>
            </a:r>
          </a:p>
          <a:p>
            <a:r>
              <a:rPr lang="en-US" dirty="0" smtClean="0"/>
              <a:t>Earth Science Modeling Framework – programmatic approach to integration</a:t>
            </a:r>
          </a:p>
          <a:p>
            <a:r>
              <a:rPr lang="en-US" dirty="0" smtClean="0"/>
              <a:t>Giovanni, LAS – community services/tools</a:t>
            </a:r>
          </a:p>
          <a:p>
            <a:r>
              <a:rPr lang="en-US" dirty="0" smtClean="0"/>
              <a:t>Nebula – cloud provisioning</a:t>
            </a:r>
          </a:p>
          <a:p>
            <a:r>
              <a:rPr lang="en-US" dirty="0" smtClean="0"/>
              <a:t>RAMADDA – management of diverse information objects</a:t>
            </a:r>
          </a:p>
          <a:p>
            <a:r>
              <a:rPr lang="en-US" dirty="0" smtClean="0"/>
              <a:t>NASA Earth Exchange – collaborative framework for NASA Earth Science projects</a:t>
            </a:r>
          </a:p>
          <a:p>
            <a:r>
              <a:rPr lang="en-US" dirty="0" err="1" smtClean="0"/>
              <a:t>HUBzero</a:t>
            </a:r>
            <a:r>
              <a:rPr lang="en-US" dirty="0" smtClean="0"/>
              <a:t>, </a:t>
            </a:r>
            <a:r>
              <a:rPr lang="en-US" dirty="0" err="1" smtClean="0"/>
              <a:t>Zooniverse</a:t>
            </a:r>
            <a:r>
              <a:rPr lang="en-US" dirty="0" smtClean="0"/>
              <a:t> – science collaboration frameworks</a:t>
            </a:r>
          </a:p>
          <a:p>
            <a:r>
              <a:rPr lang="en-US" dirty="0" smtClean="0"/>
              <a:t>EOSDIS – Federated data centers, federated discovery</a:t>
            </a:r>
          </a:p>
          <a:p>
            <a:r>
              <a:rPr lang="en-US" dirty="0" smtClean="0"/>
              <a:t>Canadian Space Science Data Portal – collaborative analysis/workflows, scientist-federated search/access, provenance...</a:t>
            </a:r>
          </a:p>
          <a:p>
            <a:r>
              <a:rPr lang="en-US" dirty="0" smtClean="0"/>
              <a:t>NCSA </a:t>
            </a:r>
            <a:r>
              <a:rPr lang="en-US" dirty="0" err="1" smtClean="0"/>
              <a:t>Cyberintegrator</a:t>
            </a:r>
            <a:r>
              <a:rPr lang="en-US" dirty="0" smtClean="0"/>
              <a:t> – user-contributed tools, annotated data, tools and workflows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buy-in</a:t>
            </a:r>
          </a:p>
          <a:p>
            <a:pPr lvl="1"/>
            <a:r>
              <a:rPr lang="en-US" dirty="0" smtClean="0"/>
              <a:t>Developers</a:t>
            </a:r>
          </a:p>
          <a:p>
            <a:pPr lvl="1"/>
            <a:r>
              <a:rPr lang="en-US" dirty="0" smtClean="0"/>
              <a:t>User adoption</a:t>
            </a:r>
          </a:p>
          <a:p>
            <a:r>
              <a:rPr lang="en-US" dirty="0" smtClean="0"/>
              <a:t>Sweeping scope is scary  =8-0</a:t>
            </a:r>
          </a:p>
          <a:p>
            <a:r>
              <a:rPr lang="en-US" dirty="0" smtClean="0"/>
              <a:t>Learning lessons from prior efforts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4148"/>
          </a:xfrm>
        </p:spPr>
        <p:txBody>
          <a:bodyPr/>
          <a:lstStyle/>
          <a:p>
            <a:r>
              <a:rPr lang="en-US" dirty="0" smtClean="0"/>
              <a:t>How to move forward?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401" y="1157588"/>
            <a:ext cx="8611211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EOSDIS Coherent Web</a:t>
            </a:r>
          </a:p>
          <a:p>
            <a:pPr lvl="1"/>
            <a:r>
              <a:rPr lang="en-US" dirty="0" smtClean="0"/>
              <a:t>Will pull together EOSDIS tools and services</a:t>
            </a:r>
          </a:p>
          <a:p>
            <a:pPr lvl="1"/>
            <a:r>
              <a:rPr lang="en-US" dirty="0" smtClean="0"/>
              <a:t>Working with Kevin </a:t>
            </a:r>
            <a:r>
              <a:rPr lang="en-US" smtClean="0"/>
              <a:t>Murphy of ESDIS</a:t>
            </a:r>
          </a:p>
          <a:p>
            <a:r>
              <a:rPr lang="en-US" dirty="0" smtClean="0"/>
              <a:t>Community</a:t>
            </a:r>
          </a:p>
          <a:p>
            <a:pPr lvl="1"/>
            <a:r>
              <a:rPr lang="en-US" dirty="0" smtClean="0"/>
              <a:t>Prototypes?</a:t>
            </a:r>
          </a:p>
          <a:p>
            <a:pPr lvl="2"/>
            <a:r>
              <a:rPr lang="en-US" dirty="0" smtClean="0"/>
              <a:t>Narrow end-to-end prototypes, followed by refactoring, broadening and convergence</a:t>
            </a:r>
          </a:p>
          <a:p>
            <a:pPr lvl="2"/>
            <a:r>
              <a:rPr lang="en-US" dirty="0" smtClean="0"/>
              <a:t>Bite off chunks as ACCESS or AIST projects</a:t>
            </a:r>
          </a:p>
          <a:p>
            <a:pPr lvl="1"/>
            <a:r>
              <a:rPr lang="en-US" dirty="0" smtClean="0"/>
              <a:t>ESIP Earth Science </a:t>
            </a:r>
            <a:r>
              <a:rPr lang="en-US" dirty="0" err="1" smtClean="0"/>
              <a:t>Collaboratory</a:t>
            </a:r>
            <a:r>
              <a:rPr lang="en-US" dirty="0" smtClean="0"/>
              <a:t> Cluster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Long View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04727" y="1350196"/>
            <a:ext cx="738560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indent="-234950">
              <a:buFont typeface="Arial"/>
              <a:buChar char="•"/>
              <a:tabLst>
                <a:tab pos="400050" algn="l"/>
              </a:tabLst>
            </a:pPr>
            <a:r>
              <a:rPr lang="en-US" sz="2400" dirty="0" smtClean="0"/>
              <a:t>Get community consensus on goal</a:t>
            </a:r>
          </a:p>
          <a:p>
            <a:pPr marL="234950" indent="-234950">
              <a:buFont typeface="Arial"/>
              <a:buChar char="•"/>
              <a:tabLst>
                <a:tab pos="400050" algn="l"/>
              </a:tabLst>
            </a:pPr>
            <a:r>
              <a:rPr lang="en-US" sz="2400" dirty="0" smtClean="0"/>
              <a:t>Expand ESC architectural concept to full architecture</a:t>
            </a:r>
          </a:p>
          <a:p>
            <a:pPr marL="234950" indent="-234950">
              <a:buFont typeface="Arial"/>
              <a:buChar char="•"/>
              <a:tabLst>
                <a:tab pos="400050" algn="l"/>
              </a:tabLst>
            </a:pPr>
            <a:r>
              <a:rPr lang="en-US" sz="2400" dirty="0" smtClean="0"/>
              <a:t>Build initial framework (critical services)</a:t>
            </a:r>
          </a:p>
          <a:p>
            <a:pPr marL="234950" indent="-234950">
              <a:buFont typeface="Arial"/>
              <a:buChar char="•"/>
              <a:tabLst>
                <a:tab pos="400050" algn="l"/>
              </a:tabLst>
            </a:pPr>
            <a:r>
              <a:rPr lang="en-US" sz="2400" dirty="0" smtClean="0"/>
              <a:t>Establish incentives to fit into ESC architecture</a:t>
            </a:r>
          </a:p>
          <a:p>
            <a:pPr marL="234950" indent="-234950">
              <a:buFont typeface="Arial"/>
              <a:buChar char="•"/>
              <a:tabLst>
                <a:tab pos="400050" algn="l"/>
              </a:tabLst>
            </a:pPr>
            <a:r>
              <a:rPr lang="en-US" sz="2400" dirty="0" smtClean="0"/>
              <a:t>Generalize proofs of concept to robust versatile services</a:t>
            </a:r>
          </a:p>
          <a:p>
            <a:pPr marL="234950" indent="-234950">
              <a:buFont typeface="Arial"/>
              <a:buChar char="•"/>
              <a:tabLst>
                <a:tab pos="400050" algn="l"/>
              </a:tabLst>
            </a:pPr>
            <a:r>
              <a:rPr lang="en-US" sz="2400" dirty="0" smtClean="0"/>
              <a:t>Add missing pieces to architecture</a:t>
            </a:r>
          </a:p>
          <a:p>
            <a:pPr marL="234950" indent="-234950">
              <a:buFont typeface="Arial"/>
              <a:buChar char="•"/>
              <a:tabLst>
                <a:tab pos="400050" algn="l"/>
              </a:tabLst>
            </a:pPr>
            <a:r>
              <a:rPr lang="en-US" sz="2400" dirty="0" smtClean="0"/>
              <a:t>Integrate provisioned and community stuff</a:t>
            </a:r>
          </a:p>
          <a:p>
            <a:pPr>
              <a:buFont typeface="Arial"/>
              <a:buChar char="•"/>
            </a:pP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25756" y="2691135"/>
            <a:ext cx="2431784" cy="1588"/>
          </a:xfrm>
          <a:prstGeom prst="straightConnector1">
            <a:avLst/>
          </a:prstGeom>
          <a:ln>
            <a:headEnd type="oval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9150" y="2291752"/>
            <a:ext cx="925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7+ yrs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7464"/>
          </a:xfrm>
        </p:spPr>
        <p:txBody>
          <a:bodyPr/>
          <a:lstStyle/>
          <a:p>
            <a:r>
              <a:rPr lang="en-US" dirty="0" smtClean="0"/>
              <a:t>The Situation Today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1979" y="1292102"/>
            <a:ext cx="768767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Earth Science </a:t>
            </a:r>
            <a:r>
              <a:rPr lang="en-US" sz="3200" u="sng" dirty="0" smtClean="0"/>
              <a:t>Stuff</a:t>
            </a:r>
            <a:r>
              <a:rPr lang="en-US" sz="3200" dirty="0" smtClean="0"/>
              <a:t> is (still) hard to </a:t>
            </a:r>
            <a:r>
              <a:rPr lang="en-US" sz="3200" u="sng" dirty="0" smtClean="0"/>
              <a:t>use...</a:t>
            </a:r>
            <a:endParaRPr lang="en-US" sz="32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760972" y="1807848"/>
            <a:ext cx="254874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data</a:t>
            </a:r>
          </a:p>
          <a:p>
            <a:r>
              <a:rPr lang="en-US" sz="2400" dirty="0" smtClean="0"/>
              <a:t>science tools / </a:t>
            </a:r>
            <a:r>
              <a:rPr lang="en-US" sz="2400" dirty="0" err="1" smtClean="0"/>
              <a:t>svcs</a:t>
            </a:r>
            <a:endParaRPr lang="en-US" sz="2400" dirty="0" smtClean="0"/>
          </a:p>
          <a:p>
            <a:r>
              <a:rPr lang="en-US" sz="2400" dirty="0" smtClean="0"/>
              <a:t>analysis results</a:t>
            </a:r>
          </a:p>
          <a:p>
            <a:r>
              <a:rPr lang="en-US" sz="2400" dirty="0" smtClean="0"/>
              <a:t>knowledge about</a:t>
            </a:r>
          </a:p>
          <a:p>
            <a:pPr marL="165100" indent="-165100">
              <a:buFont typeface="Arial"/>
              <a:buChar char="•"/>
              <a:tabLst>
                <a:tab pos="111125" algn="l"/>
              </a:tabLst>
            </a:pPr>
            <a:r>
              <a:rPr lang="en-US" sz="2400" dirty="0" smtClean="0"/>
              <a:t>data</a:t>
            </a:r>
          </a:p>
          <a:p>
            <a:pPr marL="165100" indent="-165100">
              <a:buFont typeface="Arial"/>
              <a:buChar char="•"/>
              <a:tabLst>
                <a:tab pos="111125" algn="l"/>
              </a:tabLst>
            </a:pPr>
            <a:r>
              <a:rPr lang="en-US" sz="2400" dirty="0" smtClean="0"/>
              <a:t>tools</a:t>
            </a:r>
          </a:p>
          <a:p>
            <a:pPr marL="165100" indent="-165100">
              <a:buFont typeface="Arial"/>
              <a:buChar char="•"/>
              <a:tabLst>
                <a:tab pos="111125" algn="l"/>
              </a:tabLst>
            </a:pPr>
            <a:r>
              <a:rPr lang="en-US" sz="2400" dirty="0" smtClean="0"/>
              <a:t>analysis methods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151414" y="1863072"/>
            <a:ext cx="285206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find</a:t>
            </a:r>
          </a:p>
          <a:p>
            <a:r>
              <a:rPr lang="en-US" sz="2400" dirty="0" smtClean="0"/>
              <a:t>share</a:t>
            </a:r>
          </a:p>
          <a:p>
            <a:r>
              <a:rPr lang="en-US" sz="2400" dirty="0" smtClean="0"/>
              <a:t>reuse</a:t>
            </a:r>
          </a:p>
          <a:p>
            <a:r>
              <a:rPr lang="en-US" sz="2400" dirty="0" smtClean="0"/>
              <a:t>put together</a:t>
            </a:r>
          </a:p>
          <a:p>
            <a:pPr marL="165100" indent="-165100">
              <a:buFont typeface="Arial"/>
              <a:buChar char="•"/>
              <a:tabLst>
                <a:tab pos="111125" algn="l"/>
              </a:tabLst>
            </a:pPr>
            <a:r>
              <a:rPr lang="en-US" sz="2400" dirty="0" smtClean="0"/>
              <a:t>data + data</a:t>
            </a:r>
          </a:p>
          <a:p>
            <a:pPr marL="165100" indent="-165100">
              <a:buFont typeface="Arial"/>
              <a:buChar char="•"/>
              <a:tabLst>
                <a:tab pos="111125" algn="l"/>
              </a:tabLst>
            </a:pPr>
            <a:r>
              <a:rPr lang="en-US" sz="2400" dirty="0" smtClean="0"/>
              <a:t>data + tool</a:t>
            </a:r>
          </a:p>
          <a:p>
            <a:pPr marL="165100" indent="-165100">
              <a:buFont typeface="Arial"/>
              <a:buChar char="•"/>
              <a:tabLst>
                <a:tab pos="111125" algn="l"/>
              </a:tabLst>
            </a:pPr>
            <a:r>
              <a:rPr lang="en-US" sz="2400" dirty="0" smtClean="0"/>
              <a:t>tool + tool</a:t>
            </a:r>
          </a:p>
          <a:p>
            <a:pPr marL="165100" indent="-165100">
              <a:buFont typeface="Arial"/>
              <a:buChar char="•"/>
              <a:tabLst>
                <a:tab pos="111125" algn="l"/>
              </a:tabLst>
            </a:pPr>
            <a:r>
              <a:rPr lang="en-US" sz="2400" dirty="0" smtClean="0"/>
              <a:t>desktop + online svc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 to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 the Earth Science </a:t>
            </a:r>
            <a:r>
              <a:rPr lang="en-US" dirty="0" err="1" smtClean="0"/>
              <a:t>Collaboratory</a:t>
            </a:r>
            <a:r>
              <a:rPr lang="en-US" dirty="0" smtClean="0"/>
              <a:t> Cluster</a:t>
            </a:r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wiki.esipfed.org/index.php/Earth_Science_Collaboratory</a:t>
            </a:r>
            <a:endParaRPr lang="en-US" dirty="0" smtClean="0"/>
          </a:p>
          <a:p>
            <a:pPr lvl="1"/>
            <a:r>
              <a:rPr lang="en-US" dirty="0" smtClean="0"/>
              <a:t>Mail list: </a:t>
            </a:r>
            <a:r>
              <a:rPr lang="en-US" dirty="0" err="1" smtClean="0"/>
              <a:t>http://rtpnet.org/mailman/listinfo/esip-earthcollaboratory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Situation Today</a:t>
            </a:r>
            <a:br>
              <a:rPr lang="en-US" dirty="0" smtClean="0"/>
            </a:br>
            <a:r>
              <a:rPr lang="en-US" sz="2667" i="1" dirty="0" smtClean="0"/>
              <a:t>Islands of data and services with selective connectivity</a:t>
            </a:r>
            <a:endParaRPr lang="en-US" sz="2667" i="1" dirty="0"/>
          </a:p>
        </p:txBody>
      </p:sp>
      <p:sp>
        <p:nvSpPr>
          <p:cNvPr id="5" name="Rounded Rectangle 4"/>
          <p:cNvSpPr/>
          <p:nvPr/>
        </p:nvSpPr>
        <p:spPr>
          <a:xfrm>
            <a:off x="3201791" y="5700631"/>
            <a:ext cx="1487101" cy="5013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Provenance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201792" y="2088942"/>
            <a:ext cx="1487101" cy="5013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SciFlow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574471" y="2088942"/>
            <a:ext cx="1487101" cy="5013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ESG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956971" y="3041500"/>
            <a:ext cx="1487101" cy="5013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ECHO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458241" y="4044193"/>
            <a:ext cx="1487101" cy="5013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Center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208891" y="3945920"/>
            <a:ext cx="1487101" cy="5013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Center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971140" y="4948612"/>
            <a:ext cx="1487101" cy="5013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Center</a:t>
            </a:r>
            <a:endParaRPr lang="en-US" dirty="0"/>
          </a:p>
        </p:txBody>
      </p:sp>
      <p:cxnSp>
        <p:nvCxnSpPr>
          <p:cNvPr id="20" name="Straight Connector 19"/>
          <p:cNvCxnSpPr>
            <a:stCxn id="6" idx="3"/>
            <a:endCxn id="15" idx="1"/>
          </p:cNvCxnSpPr>
          <p:nvPr/>
        </p:nvCxnSpPr>
        <p:spPr>
          <a:xfrm>
            <a:off x="4688893" y="2339615"/>
            <a:ext cx="519998" cy="185697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9" idx="0"/>
          </p:cNvCxnSpPr>
          <p:nvPr/>
        </p:nvCxnSpPr>
        <p:spPr>
          <a:xfrm rot="16200000" flipH="1">
            <a:off x="2700484" y="3542884"/>
            <a:ext cx="501347" cy="50127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8" idx="2"/>
          </p:cNvCxnSpPr>
          <p:nvPr/>
        </p:nvCxnSpPr>
        <p:spPr>
          <a:xfrm rot="16200000" flipH="1">
            <a:off x="3704034" y="2539333"/>
            <a:ext cx="501347" cy="2508371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8" idx="2"/>
            <a:endCxn id="18" idx="0"/>
          </p:cNvCxnSpPr>
          <p:nvPr/>
        </p:nvCxnSpPr>
        <p:spPr>
          <a:xfrm rot="5400000">
            <a:off x="1504724" y="3752814"/>
            <a:ext cx="1405766" cy="985831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7" idx="2"/>
            <a:endCxn id="15" idx="0"/>
          </p:cNvCxnSpPr>
          <p:nvPr/>
        </p:nvCxnSpPr>
        <p:spPr>
          <a:xfrm rot="5400000">
            <a:off x="5457416" y="3085314"/>
            <a:ext cx="1355632" cy="36558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5208893" y="5449958"/>
            <a:ext cx="1487101" cy="5013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Giovanni</a:t>
            </a:r>
            <a:endParaRPr lang="en-US" dirty="0"/>
          </a:p>
        </p:txBody>
      </p:sp>
      <p:cxnSp>
        <p:nvCxnSpPr>
          <p:cNvPr id="34" name="Straight Connector 33"/>
          <p:cNvCxnSpPr>
            <a:endCxn id="9" idx="2"/>
          </p:cNvCxnSpPr>
          <p:nvPr/>
        </p:nvCxnSpPr>
        <p:spPr>
          <a:xfrm rot="16200000" flipV="1">
            <a:off x="2996021" y="4751310"/>
            <a:ext cx="1155092" cy="74355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3" idx="0"/>
          </p:cNvCxnSpPr>
          <p:nvPr/>
        </p:nvCxnSpPr>
        <p:spPr>
          <a:xfrm rot="16200000" flipV="1">
            <a:off x="5500234" y="4997748"/>
            <a:ext cx="904419" cy="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3" idx="0"/>
            <a:endCxn id="9" idx="3"/>
          </p:cNvCxnSpPr>
          <p:nvPr/>
        </p:nvCxnSpPr>
        <p:spPr>
          <a:xfrm rot="16200000" flipV="1">
            <a:off x="4371347" y="3868861"/>
            <a:ext cx="1155092" cy="200710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766318" y="1838269"/>
            <a:ext cx="1487101" cy="5013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GCMD</a:t>
            </a:r>
            <a:endParaRPr lang="en-US" dirty="0"/>
          </a:p>
        </p:txBody>
      </p:sp>
      <p:cxnSp>
        <p:nvCxnSpPr>
          <p:cNvPr id="44" name="Straight Connector 43"/>
          <p:cNvCxnSpPr>
            <a:stCxn id="43" idx="2"/>
          </p:cNvCxnSpPr>
          <p:nvPr/>
        </p:nvCxnSpPr>
        <p:spPr>
          <a:xfrm rot="16200000" flipH="1">
            <a:off x="1754254" y="2095230"/>
            <a:ext cx="701885" cy="119065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Proposed:  Convergent Evolution to an Earth Science </a:t>
            </a:r>
            <a:r>
              <a:rPr lang="en-US" dirty="0" err="1" smtClean="0"/>
              <a:t>Collaboratory</a:t>
            </a:r>
            <a:r>
              <a:rPr lang="en-US" dirty="0" smtClean="0"/>
              <a:t> (ESC)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00682" y="5977902"/>
            <a:ext cx="220878" cy="690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4" idx="0"/>
          </p:cNvCxnSpPr>
          <p:nvPr/>
        </p:nvCxnSpPr>
        <p:spPr>
          <a:xfrm rot="16200000" flipV="1">
            <a:off x="-555745" y="4511036"/>
            <a:ext cx="2823291" cy="1104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124822" y="5977902"/>
            <a:ext cx="220878" cy="690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10" idx="0"/>
          </p:cNvCxnSpPr>
          <p:nvPr/>
        </p:nvCxnSpPr>
        <p:spPr>
          <a:xfrm rot="16200000" flipV="1">
            <a:off x="-176384" y="4566256"/>
            <a:ext cx="2823291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468303" y="5977902"/>
            <a:ext cx="220878" cy="690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2" idx="0"/>
          </p:cNvCxnSpPr>
          <p:nvPr/>
        </p:nvCxnSpPr>
        <p:spPr>
          <a:xfrm rot="16200000" flipV="1">
            <a:off x="-139103" y="4260056"/>
            <a:ext cx="2823291" cy="6124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811784" y="5977902"/>
            <a:ext cx="220878" cy="690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155265" y="5977902"/>
            <a:ext cx="220878" cy="690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6" idx="0"/>
          </p:cNvCxnSpPr>
          <p:nvPr/>
        </p:nvCxnSpPr>
        <p:spPr>
          <a:xfrm rot="16200000" flipV="1">
            <a:off x="500233" y="4212431"/>
            <a:ext cx="2843981" cy="6869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498746" y="5977902"/>
            <a:ext cx="220878" cy="690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842227" y="5977902"/>
            <a:ext cx="220878" cy="690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20" idx="0"/>
          </p:cNvCxnSpPr>
          <p:nvPr/>
        </p:nvCxnSpPr>
        <p:spPr>
          <a:xfrm rot="5400000" flipH="1" flipV="1">
            <a:off x="1745439" y="4341149"/>
            <a:ext cx="2843981" cy="4295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stCxn id="14" idx="1"/>
          </p:cNvCxnSpPr>
          <p:nvPr/>
        </p:nvCxnSpPr>
        <p:spPr>
          <a:xfrm rot="10800000" flipH="1">
            <a:off x="1811784" y="3133921"/>
            <a:ext cx="220878" cy="2878497"/>
          </a:xfrm>
          <a:prstGeom prst="curvedConnector4">
            <a:avLst>
              <a:gd name="adj1" fmla="val -103496"/>
              <a:gd name="adj2" fmla="val 506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2498745" y="3154611"/>
            <a:ext cx="343481" cy="2781856"/>
          </a:xfrm>
          <a:custGeom>
            <a:avLst/>
            <a:gdLst>
              <a:gd name="connsiteX0" fmla="*/ 464763 w 996251"/>
              <a:gd name="connsiteY0" fmla="*/ 2781856 h 2781856"/>
              <a:gd name="connsiteX1" fmla="*/ 326715 w 996251"/>
              <a:gd name="connsiteY1" fmla="*/ 2298655 h 2781856"/>
              <a:gd name="connsiteX2" fmla="*/ 202471 w 996251"/>
              <a:gd name="connsiteY2" fmla="*/ 2091569 h 2781856"/>
              <a:gd name="connsiteX3" fmla="*/ 713251 w 996251"/>
              <a:gd name="connsiteY3" fmla="*/ 1622174 h 2781856"/>
              <a:gd name="connsiteX4" fmla="*/ 147251 w 996251"/>
              <a:gd name="connsiteY4" fmla="*/ 1332254 h 2781856"/>
              <a:gd name="connsiteX5" fmla="*/ 547593 w 996251"/>
              <a:gd name="connsiteY5" fmla="*/ 876664 h 2781856"/>
              <a:gd name="connsiteX6" fmla="*/ 920324 w 996251"/>
              <a:gd name="connsiteY6" fmla="*/ 600550 h 2781856"/>
              <a:gd name="connsiteX7" fmla="*/ 92032 w 996251"/>
              <a:gd name="connsiteY7" fmla="*/ 296823 h 2781856"/>
              <a:gd name="connsiteX8" fmla="*/ 368129 w 996251"/>
              <a:gd name="connsiteY8" fmla="*/ 48320 h 2781856"/>
              <a:gd name="connsiteX9" fmla="*/ 395739 w 996251"/>
              <a:gd name="connsiteY9" fmla="*/ 6903 h 2781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251" h="2781856">
                <a:moveTo>
                  <a:pt x="464763" y="2781856"/>
                </a:moveTo>
                <a:cubicBezTo>
                  <a:pt x="417596" y="2597779"/>
                  <a:pt x="370430" y="2413703"/>
                  <a:pt x="326715" y="2298655"/>
                </a:cubicBezTo>
                <a:cubicBezTo>
                  <a:pt x="283000" y="2183607"/>
                  <a:pt x="138048" y="2204316"/>
                  <a:pt x="202471" y="2091569"/>
                </a:cubicBezTo>
                <a:cubicBezTo>
                  <a:pt x="266894" y="1978822"/>
                  <a:pt x="722454" y="1748726"/>
                  <a:pt x="713251" y="1622174"/>
                </a:cubicBezTo>
                <a:cubicBezTo>
                  <a:pt x="704048" y="1495622"/>
                  <a:pt x="174861" y="1456506"/>
                  <a:pt x="147251" y="1332254"/>
                </a:cubicBezTo>
                <a:cubicBezTo>
                  <a:pt x="119641" y="1208002"/>
                  <a:pt x="418748" y="998615"/>
                  <a:pt x="547593" y="876664"/>
                </a:cubicBezTo>
                <a:cubicBezTo>
                  <a:pt x="676438" y="754713"/>
                  <a:pt x="996251" y="697190"/>
                  <a:pt x="920324" y="600550"/>
                </a:cubicBezTo>
                <a:cubicBezTo>
                  <a:pt x="844397" y="503910"/>
                  <a:pt x="184064" y="388861"/>
                  <a:pt x="92032" y="296823"/>
                </a:cubicBezTo>
                <a:cubicBezTo>
                  <a:pt x="0" y="204785"/>
                  <a:pt x="317511" y="96640"/>
                  <a:pt x="368129" y="48320"/>
                </a:cubicBezTo>
                <a:cubicBezTo>
                  <a:pt x="418747" y="0"/>
                  <a:pt x="395739" y="6903"/>
                  <a:pt x="395739" y="6903"/>
                </a:cubicBezTo>
              </a:path>
            </a:pathLst>
          </a:cu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Notched Right Arrow 33"/>
          <p:cNvSpPr/>
          <p:nvPr/>
        </p:nvSpPr>
        <p:spPr>
          <a:xfrm>
            <a:off x="4113851" y="4210750"/>
            <a:ext cx="1201024" cy="980207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952022" y="5977903"/>
            <a:ext cx="220878" cy="690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276162" y="5977903"/>
            <a:ext cx="220878" cy="690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619643" y="5977903"/>
            <a:ext cx="220878" cy="690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963124" y="5977903"/>
            <a:ext cx="220878" cy="690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306605" y="5977903"/>
            <a:ext cx="220878" cy="690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650086" y="5977903"/>
            <a:ext cx="220878" cy="690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993567" y="5977903"/>
            <a:ext cx="220878" cy="690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>
            <a:stCxn id="35" idx="0"/>
          </p:cNvCxnSpPr>
          <p:nvPr/>
        </p:nvCxnSpPr>
        <p:spPr>
          <a:xfrm rot="5400000" flipH="1" flipV="1">
            <a:off x="5131654" y="4269036"/>
            <a:ext cx="2639674" cy="7780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6" idx="0"/>
          </p:cNvCxnSpPr>
          <p:nvPr/>
        </p:nvCxnSpPr>
        <p:spPr>
          <a:xfrm rot="5400000" flipH="1" flipV="1">
            <a:off x="5355026" y="4369806"/>
            <a:ext cx="2639673" cy="5765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1" idx="0"/>
          </p:cNvCxnSpPr>
          <p:nvPr/>
        </p:nvCxnSpPr>
        <p:spPr>
          <a:xfrm rot="16200000" flipV="1">
            <a:off x="6377327" y="4251224"/>
            <a:ext cx="2639674" cy="8136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7" idx="0"/>
          </p:cNvCxnSpPr>
          <p:nvPr/>
        </p:nvCxnSpPr>
        <p:spPr>
          <a:xfrm rot="5400000" flipH="1" flipV="1">
            <a:off x="5558391" y="4509922"/>
            <a:ext cx="2639672" cy="2962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38" idx="0"/>
          </p:cNvCxnSpPr>
          <p:nvPr/>
        </p:nvCxnSpPr>
        <p:spPr>
          <a:xfrm rot="16200000" flipV="1">
            <a:off x="5753727" y="4658066"/>
            <a:ext cx="2639672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39" idx="0"/>
          </p:cNvCxnSpPr>
          <p:nvPr/>
        </p:nvCxnSpPr>
        <p:spPr>
          <a:xfrm rot="16200000" flipV="1">
            <a:off x="5955270" y="4516128"/>
            <a:ext cx="2639672" cy="2838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40" idx="0"/>
          </p:cNvCxnSpPr>
          <p:nvPr/>
        </p:nvCxnSpPr>
        <p:spPr>
          <a:xfrm rot="16200000" flipV="1">
            <a:off x="6152428" y="4369805"/>
            <a:ext cx="2639673" cy="5765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808106" y="302260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ESC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An Earth Science </a:t>
            </a:r>
            <a:r>
              <a:rPr lang="en-US" dirty="0" err="1" smtClean="0"/>
              <a:t>Collaboratory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rich data analysis environment that:</a:t>
            </a:r>
          </a:p>
          <a:p>
            <a:pPr lvl="1"/>
            <a:r>
              <a:rPr lang="en-US" dirty="0" smtClean="0"/>
              <a:t>Provides access across a wide spectrum of Earth Science data</a:t>
            </a:r>
          </a:p>
          <a:p>
            <a:pPr lvl="1"/>
            <a:r>
              <a:rPr lang="en-US" dirty="0" smtClean="0"/>
              <a:t>Provides a diverse set of science analysis services and tools</a:t>
            </a:r>
          </a:p>
          <a:p>
            <a:pPr lvl="1"/>
            <a:r>
              <a:rPr lang="en-US" dirty="0" smtClean="0"/>
              <a:t>Supports the application of services and tools to data</a:t>
            </a:r>
          </a:p>
          <a:p>
            <a:pPr lvl="1"/>
            <a:r>
              <a:rPr lang="en-US" dirty="0" smtClean="0"/>
              <a:t>Supports collaboration on data analysis</a:t>
            </a:r>
          </a:p>
          <a:p>
            <a:pPr lvl="1"/>
            <a:r>
              <a:rPr lang="en-US" b="1" i="1" dirty="0" smtClean="0"/>
              <a:t>Supports sharing of data, tools, results and knowledge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96" y="274638"/>
            <a:ext cx="8229600" cy="539901"/>
          </a:xfrm>
        </p:spPr>
        <p:txBody>
          <a:bodyPr>
            <a:noAutofit/>
          </a:bodyPr>
          <a:lstStyle/>
          <a:p>
            <a:r>
              <a:rPr lang="en-US" sz="5400" dirty="0" smtClean="0"/>
              <a:t>Earth Science </a:t>
            </a:r>
            <a:r>
              <a:rPr lang="en-US" sz="5400" dirty="0" err="1" smtClean="0"/>
              <a:t>Collaboratory</a:t>
            </a:r>
            <a:endParaRPr lang="en-US" sz="54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282886" y="1221808"/>
            <a:ext cx="8694576" cy="5018386"/>
            <a:chOff x="457200" y="1221808"/>
            <a:chExt cx="8694576" cy="5018386"/>
          </a:xfrm>
        </p:grpSpPr>
        <p:sp>
          <p:nvSpPr>
            <p:cNvPr id="13" name="Rounded Rectangle 12"/>
            <p:cNvSpPr/>
            <p:nvPr/>
          </p:nvSpPr>
          <p:spPr>
            <a:xfrm>
              <a:off x="998704" y="1221808"/>
              <a:ext cx="7422468" cy="5018386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 anchorCtr="1"/>
            <a:lstStyle/>
            <a:p>
              <a:pPr algn="ctr"/>
              <a:r>
                <a:rPr lang="en-US" sz="3200" dirty="0" err="1" smtClean="0"/>
                <a:t>Cyberinfrastructure</a:t>
              </a:r>
              <a:endParaRPr lang="en-US" sz="3200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015512" y="4424766"/>
              <a:ext cx="1629520" cy="980207"/>
            </a:xfrm>
            <a:prstGeom prst="roundRect">
              <a:avLst/>
            </a:prstGeom>
            <a:gradFill>
              <a:gsLst>
                <a:gs pos="0">
                  <a:srgbClr val="004080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54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Tool Library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552150" y="4424766"/>
              <a:ext cx="1640733" cy="980207"/>
            </a:xfrm>
            <a:prstGeom prst="roundRect">
              <a:avLst/>
            </a:prstGeom>
            <a:gradFill>
              <a:gsLst>
                <a:gs pos="0">
                  <a:srgbClr val="004080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54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Data Library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478827" y="1346061"/>
              <a:ext cx="2284989" cy="980207"/>
            </a:xfrm>
            <a:prstGeom prst="roundRect">
              <a:avLst/>
            </a:prstGeom>
            <a:gradFill>
              <a:gsLst>
                <a:gs pos="0">
                  <a:srgbClr val="004080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54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Laboratory Notebook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Arrow Connector 17"/>
            <p:cNvCxnSpPr>
              <a:stCxn id="11" idx="2"/>
              <a:endCxn id="7" idx="0"/>
            </p:cNvCxnSpPr>
            <p:nvPr/>
          </p:nvCxnSpPr>
          <p:spPr>
            <a:xfrm rot="5400000">
              <a:off x="3303190" y="3137290"/>
              <a:ext cx="814559" cy="1760393"/>
            </a:xfrm>
            <a:prstGeom prst="straightConnector1">
              <a:avLst/>
            </a:prstGeom>
            <a:ln w="28575" cap="flat" cmpd="sng" algn="ctr">
              <a:solidFill>
                <a:schemeClr val="bg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1" idx="2"/>
              <a:endCxn id="8" idx="0"/>
            </p:cNvCxnSpPr>
            <p:nvPr/>
          </p:nvCxnSpPr>
          <p:spPr>
            <a:xfrm rot="16200000" flipH="1">
              <a:off x="5074312" y="3126560"/>
              <a:ext cx="814559" cy="1781852"/>
            </a:xfrm>
            <a:prstGeom prst="straightConnector1">
              <a:avLst/>
            </a:prstGeom>
            <a:ln w="28575" cap="flat" cmpd="sng" algn="ctr">
              <a:solidFill>
                <a:schemeClr val="bg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2" idx="2"/>
              <a:endCxn id="11" idx="0"/>
            </p:cNvCxnSpPr>
            <p:nvPr/>
          </p:nvCxnSpPr>
          <p:spPr>
            <a:xfrm rot="5400000">
              <a:off x="4454128" y="2462806"/>
              <a:ext cx="303732" cy="30657"/>
            </a:xfrm>
            <a:prstGeom prst="straightConnector1">
              <a:avLst/>
            </a:prstGeom>
            <a:ln w="28575" cap="flat" cmpd="sng" algn="ctr">
              <a:solidFill>
                <a:schemeClr val="bg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Can 26"/>
            <p:cNvSpPr/>
            <p:nvPr/>
          </p:nvSpPr>
          <p:spPr>
            <a:xfrm>
              <a:off x="7607802" y="4339219"/>
              <a:ext cx="1543974" cy="1127259"/>
            </a:xfrm>
            <a:prstGeom prst="can">
              <a:avLst>
                <a:gd name="adj" fmla="val 9845"/>
              </a:avLst>
            </a:prstGeom>
            <a:gradFill flip="none" rotWithShape="1">
              <a:gsLst>
                <a:gs pos="65000">
                  <a:srgbClr val="004080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 anchorCtr="1"/>
            <a:lstStyle/>
            <a:p>
              <a:pPr algn="ctr"/>
              <a:r>
                <a:rPr lang="en-US" sz="3200" dirty="0" smtClean="0">
                  <a:solidFill>
                    <a:schemeClr val="bg1"/>
                  </a:solidFill>
                </a:rPr>
                <a:t>Data Centers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cxnSp>
          <p:nvCxnSpPr>
            <p:cNvPr id="29" name="Straight Arrow Connector 28"/>
            <p:cNvCxnSpPr>
              <a:stCxn id="27" idx="2"/>
              <a:endCxn id="8" idx="3"/>
            </p:cNvCxnSpPr>
            <p:nvPr/>
          </p:nvCxnSpPr>
          <p:spPr>
            <a:xfrm rot="10800000" flipV="1">
              <a:off x="7192884" y="4902848"/>
              <a:ext cx="414919" cy="12021"/>
            </a:xfrm>
            <a:prstGeom prst="straightConnector1">
              <a:avLst/>
            </a:prstGeom>
            <a:ln w="28575" cap="flat" cmpd="sng" algn="ctr">
              <a:solidFill>
                <a:schemeClr val="bg1"/>
              </a:solidFill>
              <a:prstDash val="solid"/>
              <a:round/>
              <a:headEnd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30" name="Picture 29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2"/>
                <a:stretch>
                  <a:fillRect/>
                </a:stretch>
              </p:blipFill>
            </mc:Choice>
            <mc:Fallback>
              <p:blipFill>
                <a:blip r:embed="rId3"/>
                <a:stretch>
                  <a:fillRect/>
                </a:stretch>
              </p:blipFill>
            </mc:Fallback>
          </mc:AlternateContent>
          <p:spPr>
            <a:xfrm>
              <a:off x="457200" y="1421394"/>
              <a:ext cx="980146" cy="846490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2"/>
                <a:stretch>
                  <a:fillRect/>
                </a:stretch>
              </p:blipFill>
            </mc:Choice>
            <mc:Fallback>
              <p:blipFill>
                <a:blip r:embed="rId3"/>
                <a:stretch>
                  <a:fillRect/>
                </a:stretch>
              </p:blipFill>
            </mc:Fallback>
          </mc:AlternateContent>
          <p:spPr>
            <a:xfrm>
              <a:off x="457200" y="4503259"/>
              <a:ext cx="980146" cy="846490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2"/>
                <a:stretch>
                  <a:fillRect/>
                </a:stretch>
              </p:blipFill>
            </mc:Choice>
            <mc:Fallback>
              <p:blipFill>
                <a:blip r:embed="rId3"/>
                <a:stretch>
                  <a:fillRect/>
                </a:stretch>
              </p:blipFill>
            </mc:Fallback>
          </mc:AlternateContent>
          <p:spPr>
            <a:xfrm>
              <a:off x="457200" y="2714667"/>
              <a:ext cx="980146" cy="846490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2"/>
                <a:stretch>
                  <a:fillRect/>
                </a:stretch>
              </p:blipFill>
            </mc:Choice>
            <mc:Fallback>
              <p:blipFill>
                <a:blip r:embed="rId3"/>
                <a:stretch>
                  <a:fillRect/>
                </a:stretch>
              </p:blipFill>
            </mc:Fallback>
          </mc:AlternateContent>
          <p:spPr>
            <a:xfrm>
              <a:off x="7923996" y="2864702"/>
              <a:ext cx="980146" cy="846490"/>
            </a:xfrm>
            <a:prstGeom prst="rect">
              <a:avLst/>
            </a:prstGeom>
          </p:spPr>
        </p:pic>
        <p:cxnSp>
          <p:nvCxnSpPr>
            <p:cNvPr id="35" name="Straight Arrow Connector 34"/>
            <p:cNvCxnSpPr>
              <a:stCxn id="33" idx="1"/>
            </p:cNvCxnSpPr>
            <p:nvPr/>
          </p:nvCxnSpPr>
          <p:spPr>
            <a:xfrm rot="10800000" flipV="1">
              <a:off x="6626338" y="3287946"/>
              <a:ext cx="1297659" cy="1136819"/>
            </a:xfrm>
            <a:prstGeom prst="straightConnector1">
              <a:avLst/>
            </a:prstGeom>
            <a:ln w="28575" cap="flat" cmpd="sng" algn="ctr">
              <a:solidFill>
                <a:schemeClr val="bg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30" idx="3"/>
              <a:endCxn id="12" idx="1"/>
            </p:cNvCxnSpPr>
            <p:nvPr/>
          </p:nvCxnSpPr>
          <p:spPr>
            <a:xfrm flipV="1">
              <a:off x="1437346" y="1836165"/>
              <a:ext cx="2041481" cy="8474"/>
            </a:xfrm>
            <a:prstGeom prst="straightConnector1">
              <a:avLst/>
            </a:prstGeom>
            <a:ln w="28575" cap="flat" cmpd="sng" algn="ctr">
              <a:solidFill>
                <a:schemeClr val="bg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2" idx="3"/>
              <a:endCxn id="11" idx="1"/>
            </p:cNvCxnSpPr>
            <p:nvPr/>
          </p:nvCxnSpPr>
          <p:spPr>
            <a:xfrm flipV="1">
              <a:off x="1437346" y="3120104"/>
              <a:ext cx="2207685" cy="17808"/>
            </a:xfrm>
            <a:prstGeom prst="straightConnector1">
              <a:avLst/>
            </a:prstGeom>
            <a:ln w="28575" cap="flat" cmpd="sng" algn="ctr">
              <a:solidFill>
                <a:schemeClr val="bg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1" idx="3"/>
              <a:endCxn id="7" idx="1"/>
            </p:cNvCxnSpPr>
            <p:nvPr/>
          </p:nvCxnSpPr>
          <p:spPr>
            <a:xfrm flipV="1">
              <a:off x="1437346" y="4914870"/>
              <a:ext cx="578166" cy="11634"/>
            </a:xfrm>
            <a:prstGeom prst="straightConnector1">
              <a:avLst/>
            </a:prstGeom>
            <a:ln w="28575" cap="flat" cmpd="sng" algn="ctr">
              <a:solidFill>
                <a:schemeClr val="bg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3645031" y="2630000"/>
              <a:ext cx="1891267" cy="980207"/>
            </a:xfrm>
            <a:prstGeom prst="roundRect">
              <a:avLst/>
            </a:prstGeom>
            <a:gradFill>
              <a:gsLst>
                <a:gs pos="0">
                  <a:srgbClr val="004080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54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Workflow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3645032" y="4965006"/>
              <a:ext cx="2152991" cy="1588"/>
            </a:xfrm>
            <a:prstGeom prst="straightConnector1">
              <a:avLst/>
            </a:prstGeom>
            <a:ln w="28575" cap="flat" cmpd="sng" algn="ctr">
              <a:solidFill>
                <a:schemeClr val="bg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Isosceles Triangle 13"/>
            <p:cNvSpPr/>
            <p:nvPr/>
          </p:nvSpPr>
          <p:spPr>
            <a:xfrm flipV="1">
              <a:off x="3478827" y="3864889"/>
              <a:ext cx="2319196" cy="1543497"/>
            </a:xfrm>
            <a:prstGeom prst="triangle">
              <a:avLst>
                <a:gd name="adj" fmla="val 50595"/>
              </a:avLst>
            </a:prstGeom>
            <a:gradFill flip="none" rotWithShape="1">
              <a:gsLst>
                <a:gs pos="0">
                  <a:srgbClr val="004080">
                    <a:alpha val="45000"/>
                  </a:srgb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16979" y="3841559"/>
              <a:ext cx="1735171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000000"/>
                  </a:solidFill>
                </a:rPr>
                <a:t>Mediator</a:t>
              </a:r>
              <a:endParaRPr lang="en-US" sz="3200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427951" y="390840"/>
            <a:ext cx="8324335" cy="4749173"/>
            <a:chOff x="427951" y="635065"/>
            <a:chExt cx="8324335" cy="4749173"/>
          </a:xfrm>
        </p:grpSpPr>
        <p:sp>
          <p:nvSpPr>
            <p:cNvPr id="5" name="Rounded Rectangle 4"/>
            <p:cNvSpPr/>
            <p:nvPr/>
          </p:nvSpPr>
          <p:spPr>
            <a:xfrm>
              <a:off x="427951" y="635065"/>
              <a:ext cx="8324335" cy="474917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rtlCol="0" anchor="t" anchorCtr="1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Tool Library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26" name="Round Single Corner Rectangle 25"/>
            <p:cNvSpPr/>
            <p:nvPr/>
          </p:nvSpPr>
          <p:spPr>
            <a:xfrm rot="10800000" flipV="1">
              <a:off x="2236607" y="1586148"/>
              <a:ext cx="320040" cy="1434753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r>
                <a:rPr lang="en-US" dirty="0" smtClean="0"/>
                <a:t>(tool)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99842" y="3019644"/>
              <a:ext cx="14267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Contributed</a:t>
              </a:r>
              <a:endParaRPr lang="en-US" dirty="0"/>
            </a:p>
          </p:txBody>
        </p:sp>
        <p:sp>
          <p:nvSpPr>
            <p:cNvPr id="28" name="Round Single Corner Rectangle 27"/>
            <p:cNvSpPr/>
            <p:nvPr/>
          </p:nvSpPr>
          <p:spPr>
            <a:xfrm rot="10800000" flipV="1">
              <a:off x="2554667" y="1586148"/>
              <a:ext cx="320040" cy="1434753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r>
                <a:rPr lang="en-US" dirty="0" smtClean="0"/>
                <a:t>(tool)</a:t>
              </a:r>
              <a:endParaRPr lang="en-US" dirty="0"/>
            </a:p>
          </p:txBody>
        </p:sp>
        <p:sp>
          <p:nvSpPr>
            <p:cNvPr id="29" name="Round Single Corner Rectangle 28"/>
            <p:cNvSpPr/>
            <p:nvPr/>
          </p:nvSpPr>
          <p:spPr>
            <a:xfrm rot="10800000" flipV="1">
              <a:off x="2858922" y="1586148"/>
              <a:ext cx="320040" cy="1434753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r>
                <a:rPr lang="en-US" dirty="0" smtClean="0"/>
                <a:t>(Tool)</a:t>
              </a:r>
              <a:endParaRPr lang="en-US" dirty="0"/>
            </a:p>
          </p:txBody>
        </p:sp>
        <p:sp>
          <p:nvSpPr>
            <p:cNvPr id="17" name="Round Single Corner Rectangle 16"/>
            <p:cNvSpPr/>
            <p:nvPr/>
          </p:nvSpPr>
          <p:spPr>
            <a:xfrm rot="10800000" flipV="1">
              <a:off x="5050032" y="1586148"/>
              <a:ext cx="320040" cy="1443707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r>
                <a:rPr lang="en-US" dirty="0" smtClean="0"/>
                <a:t>coincidence</a:t>
              </a:r>
              <a:endParaRPr lang="en-US" dirty="0"/>
            </a:p>
          </p:txBody>
        </p:sp>
        <p:sp>
          <p:nvSpPr>
            <p:cNvPr id="18" name="Round Single Corner Rectangle 17"/>
            <p:cNvSpPr/>
            <p:nvPr/>
          </p:nvSpPr>
          <p:spPr>
            <a:xfrm rot="10800000" flipV="1">
              <a:off x="5362452" y="1586148"/>
              <a:ext cx="320040" cy="1443707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r>
                <a:rPr lang="en-US" dirty="0" smtClean="0"/>
                <a:t>feature det.</a:t>
              </a:r>
              <a:endParaRPr lang="en-US" dirty="0"/>
            </a:p>
          </p:txBody>
        </p:sp>
        <p:sp>
          <p:nvSpPr>
            <p:cNvPr id="19" name="Round Single Corner Rectangle 18"/>
            <p:cNvSpPr/>
            <p:nvPr/>
          </p:nvSpPr>
          <p:spPr>
            <a:xfrm rot="10800000" flipV="1">
              <a:off x="5682527" y="1586149"/>
              <a:ext cx="320040" cy="1443707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r>
                <a:rPr lang="en-US" dirty="0" smtClean="0"/>
                <a:t>quality filters</a:t>
              </a:r>
            </a:p>
            <a:p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50032" y="3019644"/>
              <a:ext cx="14953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Community</a:t>
              </a:r>
              <a:endParaRPr lang="en-US" dirty="0"/>
            </a:p>
          </p:txBody>
        </p:sp>
        <p:sp>
          <p:nvSpPr>
            <p:cNvPr id="21" name="Round Single Corner Rectangle 20"/>
            <p:cNvSpPr/>
            <p:nvPr/>
          </p:nvSpPr>
          <p:spPr>
            <a:xfrm rot="10800000" flipV="1">
              <a:off x="6000587" y="1586148"/>
              <a:ext cx="320040" cy="1443707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r>
                <a:rPr lang="en-US" dirty="0" smtClean="0"/>
                <a:t>visualizations</a:t>
              </a:r>
              <a:endParaRPr lang="en-US" dirty="0"/>
            </a:p>
          </p:txBody>
        </p:sp>
        <p:sp>
          <p:nvSpPr>
            <p:cNvPr id="22" name="Round Single Corner Rectangle 21"/>
            <p:cNvSpPr/>
            <p:nvPr/>
          </p:nvSpPr>
          <p:spPr>
            <a:xfrm rot="10800000" flipV="1">
              <a:off x="6304842" y="1586148"/>
              <a:ext cx="320040" cy="1443707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r>
                <a:rPr lang="en-US" dirty="0" smtClean="0"/>
                <a:t>event service</a:t>
              </a:r>
              <a:endParaRPr lang="en-US" dirty="0"/>
            </a:p>
          </p:txBody>
        </p:sp>
        <p:sp>
          <p:nvSpPr>
            <p:cNvPr id="9" name="Round Single Corner Rectangle 8"/>
            <p:cNvSpPr/>
            <p:nvPr/>
          </p:nvSpPr>
          <p:spPr>
            <a:xfrm rot="10800000" flipV="1">
              <a:off x="6776737" y="1586148"/>
              <a:ext cx="320040" cy="1434752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r>
                <a:rPr lang="en-US" dirty="0" smtClean="0"/>
                <a:t>IDL</a:t>
              </a:r>
              <a:endParaRPr lang="en-US" dirty="0"/>
            </a:p>
          </p:txBody>
        </p:sp>
        <p:sp>
          <p:nvSpPr>
            <p:cNvPr id="10" name="Round Single Corner Rectangle 9"/>
            <p:cNvSpPr/>
            <p:nvPr/>
          </p:nvSpPr>
          <p:spPr>
            <a:xfrm rot="10800000" flipV="1">
              <a:off x="7096782" y="1586148"/>
              <a:ext cx="320040" cy="1434752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r>
                <a:rPr lang="en-US" dirty="0" err="1" smtClean="0"/>
                <a:t>cdat</a:t>
              </a:r>
              <a:endParaRPr lang="en-US" dirty="0"/>
            </a:p>
          </p:txBody>
        </p:sp>
        <p:sp>
          <p:nvSpPr>
            <p:cNvPr id="11" name="Round Single Corner Rectangle 10"/>
            <p:cNvSpPr/>
            <p:nvPr/>
          </p:nvSpPr>
          <p:spPr>
            <a:xfrm rot="10800000" flipV="1">
              <a:off x="7409202" y="1586148"/>
              <a:ext cx="320040" cy="1434752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r>
                <a:rPr lang="en-US" dirty="0" err="1" smtClean="0"/>
                <a:t>matlab</a:t>
              </a:r>
              <a:endParaRPr lang="en-US" dirty="0"/>
            </a:p>
          </p:txBody>
        </p:sp>
        <p:sp>
          <p:nvSpPr>
            <p:cNvPr id="12" name="Round Single Corner Rectangle 11"/>
            <p:cNvSpPr/>
            <p:nvPr/>
          </p:nvSpPr>
          <p:spPr>
            <a:xfrm rot="10800000" flipV="1">
              <a:off x="7729277" y="1586148"/>
              <a:ext cx="320040" cy="1434752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r>
                <a:rPr lang="en-US" dirty="0" err="1" smtClean="0"/>
                <a:t>GrADS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96782" y="3019644"/>
              <a:ext cx="15748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Provisioned</a:t>
              </a:r>
              <a:endParaRPr lang="en-US" dirty="0"/>
            </a:p>
          </p:txBody>
        </p:sp>
        <p:sp>
          <p:nvSpPr>
            <p:cNvPr id="14" name="Round Single Corner Rectangle 13"/>
            <p:cNvSpPr/>
            <p:nvPr/>
          </p:nvSpPr>
          <p:spPr>
            <a:xfrm rot="10800000" flipV="1">
              <a:off x="8047337" y="1586148"/>
              <a:ext cx="320040" cy="1434752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r>
                <a:rPr lang="en-US" dirty="0" err="1" smtClean="0"/>
                <a:t>nco</a:t>
              </a:r>
              <a:endParaRPr lang="en-US" dirty="0"/>
            </a:p>
          </p:txBody>
        </p:sp>
        <p:sp>
          <p:nvSpPr>
            <p:cNvPr id="15" name="Round Single Corner Rectangle 14"/>
            <p:cNvSpPr/>
            <p:nvPr/>
          </p:nvSpPr>
          <p:spPr>
            <a:xfrm rot="10800000" flipV="1">
              <a:off x="8351592" y="1586148"/>
              <a:ext cx="320040" cy="1434752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r>
                <a:rPr lang="en-US" dirty="0" err="1" smtClean="0"/>
                <a:t>ncl</a:t>
              </a:r>
              <a:endParaRPr lang="en-US" dirty="0"/>
            </a:p>
          </p:txBody>
        </p:sp>
        <p:sp>
          <p:nvSpPr>
            <p:cNvPr id="32" name="Rounded Rectangle 31"/>
            <p:cNvSpPr/>
            <p:nvPr/>
          </p:nvSpPr>
          <p:spPr>
            <a:xfrm rot="5400000" flipV="1">
              <a:off x="437626" y="1576474"/>
              <a:ext cx="1462437" cy="148178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pPr algn="ctr"/>
              <a:r>
                <a:rPr lang="en-US" sz="2000" b="1" i="1" u="sng" dirty="0" smtClean="0"/>
                <a:t>Packager</a:t>
              </a:r>
              <a:endParaRPr lang="en-US" b="1" i="1" u="sng" dirty="0" smtClean="0"/>
            </a:p>
            <a:p>
              <a:pPr algn="ctr"/>
              <a:r>
                <a:rPr lang="en-US" dirty="0" err="1" smtClean="0"/>
                <a:t>autoconf</a:t>
              </a:r>
              <a:endParaRPr lang="en-US" dirty="0" smtClean="0"/>
            </a:p>
            <a:p>
              <a:pPr algn="ctr"/>
              <a:r>
                <a:rPr lang="en-US" dirty="0" smtClean="0"/>
                <a:t>RPM</a:t>
              </a:r>
            </a:p>
            <a:p>
              <a:pPr algn="ctr"/>
              <a:r>
                <a:rPr lang="en-US" dirty="0" smtClean="0"/>
                <a:t>Web wrapper</a:t>
              </a:r>
              <a:endParaRPr lang="en-US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V="1">
              <a:off x="1909738" y="2359284"/>
              <a:ext cx="326869" cy="13843"/>
            </a:xfrm>
            <a:prstGeom prst="straightConnector1">
              <a:avLst/>
            </a:prstGeom>
            <a:ln w="38100"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Group 36"/>
            <p:cNvGrpSpPr/>
            <p:nvPr/>
          </p:nvGrpSpPr>
          <p:grpSpPr>
            <a:xfrm>
              <a:off x="2372651" y="3870018"/>
              <a:ext cx="4393640" cy="1107996"/>
              <a:chOff x="2233771" y="5228834"/>
              <a:chExt cx="4393640" cy="1107996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2233771" y="5598166"/>
                <a:ext cx="4393640" cy="369332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dirty="0" smtClean="0"/>
                  <a:t>Social: sharing, tagging, discussion</a:t>
                </a:r>
                <a:endParaRPr lang="en-US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233771" y="5228834"/>
                <a:ext cx="4393640" cy="369332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dirty="0" smtClean="0"/>
                  <a:t>Discovery</a:t>
                </a:r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233771" y="5967498"/>
                <a:ext cx="4393640" cy="369332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dirty="0" smtClean="0"/>
                  <a:t>Configuration Mgmt: testing, versioning</a:t>
                </a:r>
                <a:endParaRPr lang="en-US" dirty="0"/>
              </a:p>
            </p:txBody>
          </p:sp>
        </p:grpSp>
        <p:sp>
          <p:nvSpPr>
            <p:cNvPr id="41" name="Round Single Corner Rectangle 40"/>
            <p:cNvSpPr/>
            <p:nvPr/>
          </p:nvSpPr>
          <p:spPr>
            <a:xfrm rot="10800000" flipV="1">
              <a:off x="3614347" y="1586148"/>
              <a:ext cx="320040" cy="1434753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r>
                <a:rPr lang="en-US" dirty="0" smtClean="0"/>
                <a:t>(tool)</a:t>
              </a:r>
              <a:endParaRPr lang="en-US" dirty="0"/>
            </a:p>
          </p:txBody>
        </p:sp>
        <p:sp>
          <p:nvSpPr>
            <p:cNvPr id="42" name="Round Single Corner Rectangle 41"/>
            <p:cNvSpPr/>
            <p:nvPr/>
          </p:nvSpPr>
          <p:spPr>
            <a:xfrm rot="10800000" flipV="1">
              <a:off x="3932407" y="1586148"/>
              <a:ext cx="320040" cy="1434753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r>
                <a:rPr lang="en-US" dirty="0" smtClean="0"/>
                <a:t>(tool)</a:t>
              </a:r>
              <a:endParaRPr lang="en-US" dirty="0"/>
            </a:p>
          </p:txBody>
        </p:sp>
        <p:sp>
          <p:nvSpPr>
            <p:cNvPr id="43" name="Round Single Corner Rectangle 42"/>
            <p:cNvSpPr/>
            <p:nvPr/>
          </p:nvSpPr>
          <p:spPr>
            <a:xfrm rot="10800000" flipV="1">
              <a:off x="4236662" y="1586148"/>
              <a:ext cx="320040" cy="1434753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r>
                <a:rPr lang="en-US" dirty="0" smtClean="0"/>
                <a:t>(Tool)</a:t>
              </a:r>
              <a:endParaRPr lang="en-US" dirty="0"/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>
              <a:off x="3250211" y="2359284"/>
              <a:ext cx="326872" cy="4884"/>
            </a:xfrm>
            <a:prstGeom prst="straightConnector1">
              <a:avLst/>
            </a:prstGeom>
            <a:ln w="38100"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082746" y="3019644"/>
              <a:ext cx="13176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Personal</a:t>
              </a:r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236342" y="5265167"/>
            <a:ext cx="6923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“What tools work with MODIS Level 2 Aerosols data?”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396636" y="5851161"/>
            <a:ext cx="8316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“I have a reader for </a:t>
            </a:r>
            <a:r>
              <a:rPr lang="en-US" sz="2400" dirty="0" err="1" smtClean="0"/>
              <a:t>radiosonde</a:t>
            </a:r>
            <a:r>
              <a:rPr lang="en-US" sz="2400" dirty="0" smtClean="0"/>
              <a:t> data; how can I make it available to the rest of the community?”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463234" y="635065"/>
            <a:ext cx="8386960" cy="4749173"/>
            <a:chOff x="463234" y="635065"/>
            <a:chExt cx="8386960" cy="4749173"/>
          </a:xfrm>
        </p:grpSpPr>
        <p:sp>
          <p:nvSpPr>
            <p:cNvPr id="5" name="Rounded Rectangle 4"/>
            <p:cNvSpPr/>
            <p:nvPr/>
          </p:nvSpPr>
          <p:spPr>
            <a:xfrm>
              <a:off x="525859" y="635065"/>
              <a:ext cx="8324335" cy="474917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rtlCol="0" anchor="t" anchorCtr="1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Data Library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26" name="Round Single Corner Rectangle 25"/>
            <p:cNvSpPr/>
            <p:nvPr/>
          </p:nvSpPr>
          <p:spPr>
            <a:xfrm rot="10800000" flipV="1">
              <a:off x="2244227" y="1586148"/>
              <a:ext cx="312420" cy="1633552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61247" y="3219699"/>
              <a:ext cx="14267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Contributed</a:t>
              </a:r>
              <a:endParaRPr lang="en-US" dirty="0"/>
            </a:p>
          </p:txBody>
        </p:sp>
        <p:sp>
          <p:nvSpPr>
            <p:cNvPr id="28" name="Round Single Corner Rectangle 27"/>
            <p:cNvSpPr/>
            <p:nvPr/>
          </p:nvSpPr>
          <p:spPr>
            <a:xfrm rot="10800000" flipV="1">
              <a:off x="2562287" y="1586148"/>
              <a:ext cx="312420" cy="1633552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endParaRPr lang="en-US" dirty="0"/>
            </a:p>
          </p:txBody>
        </p:sp>
        <p:sp>
          <p:nvSpPr>
            <p:cNvPr id="29" name="Round Single Corner Rectangle 28"/>
            <p:cNvSpPr/>
            <p:nvPr/>
          </p:nvSpPr>
          <p:spPr>
            <a:xfrm rot="10800000" flipV="1">
              <a:off x="2866542" y="1586148"/>
              <a:ext cx="312420" cy="1633552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endParaRPr lang="en-US" dirty="0"/>
            </a:p>
          </p:txBody>
        </p:sp>
        <p:sp>
          <p:nvSpPr>
            <p:cNvPr id="17" name="Round Single Corner Rectangle 16"/>
            <p:cNvSpPr/>
            <p:nvPr/>
          </p:nvSpPr>
          <p:spPr>
            <a:xfrm rot="10800000" flipV="1">
              <a:off x="5057652" y="1586148"/>
              <a:ext cx="312420" cy="1643747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r>
                <a:rPr lang="en-US" dirty="0" smtClean="0"/>
                <a:t>ACCESS</a:t>
              </a:r>
              <a:endParaRPr lang="en-US" dirty="0"/>
            </a:p>
          </p:txBody>
        </p:sp>
        <p:sp>
          <p:nvSpPr>
            <p:cNvPr id="18" name="Round Single Corner Rectangle 17"/>
            <p:cNvSpPr/>
            <p:nvPr/>
          </p:nvSpPr>
          <p:spPr>
            <a:xfrm rot="10800000" flipV="1">
              <a:off x="5370072" y="1586148"/>
              <a:ext cx="312420" cy="1643747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r>
                <a:rPr lang="en-US" dirty="0" err="1" smtClean="0"/>
                <a:t>MEaSUREs</a:t>
              </a:r>
              <a:endParaRPr lang="en-US" dirty="0"/>
            </a:p>
          </p:txBody>
        </p:sp>
        <p:sp>
          <p:nvSpPr>
            <p:cNvPr id="19" name="Round Single Corner Rectangle 18"/>
            <p:cNvSpPr/>
            <p:nvPr/>
          </p:nvSpPr>
          <p:spPr>
            <a:xfrm rot="10800000" flipV="1">
              <a:off x="5690147" y="1586149"/>
              <a:ext cx="312420" cy="1643747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r>
                <a:rPr lang="en-US" dirty="0" smtClean="0"/>
                <a:t>Validation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08072" y="3219699"/>
              <a:ext cx="14953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Community</a:t>
              </a:r>
              <a:endParaRPr lang="en-US" dirty="0"/>
            </a:p>
          </p:txBody>
        </p:sp>
        <p:sp>
          <p:nvSpPr>
            <p:cNvPr id="21" name="Round Single Corner Rectangle 20"/>
            <p:cNvSpPr/>
            <p:nvPr/>
          </p:nvSpPr>
          <p:spPr>
            <a:xfrm rot="10800000" flipV="1">
              <a:off x="6008207" y="1586148"/>
              <a:ext cx="312420" cy="1643747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r>
                <a:rPr lang="en-US" dirty="0" smtClean="0"/>
                <a:t>Field </a:t>
              </a:r>
              <a:r>
                <a:rPr lang="en-US" dirty="0" err="1" smtClean="0"/>
                <a:t>Exper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sp>
          <p:nvSpPr>
            <p:cNvPr id="9" name="Round Single Corner Rectangle 8"/>
            <p:cNvSpPr/>
            <p:nvPr/>
          </p:nvSpPr>
          <p:spPr>
            <a:xfrm rot="10800000" flipV="1">
              <a:off x="6784357" y="1586147"/>
              <a:ext cx="312420" cy="1633551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endParaRPr lang="en-US" dirty="0"/>
            </a:p>
          </p:txBody>
        </p:sp>
        <p:sp>
          <p:nvSpPr>
            <p:cNvPr id="10" name="Round Single Corner Rectangle 9"/>
            <p:cNvSpPr/>
            <p:nvPr/>
          </p:nvSpPr>
          <p:spPr>
            <a:xfrm rot="10800000" flipV="1">
              <a:off x="7104402" y="1586147"/>
              <a:ext cx="312420" cy="1633551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endParaRPr lang="en-US" dirty="0"/>
            </a:p>
          </p:txBody>
        </p:sp>
        <p:sp>
          <p:nvSpPr>
            <p:cNvPr id="11" name="Round Single Corner Rectangle 10"/>
            <p:cNvSpPr/>
            <p:nvPr/>
          </p:nvSpPr>
          <p:spPr>
            <a:xfrm rot="10800000" flipV="1">
              <a:off x="7416822" y="1586147"/>
              <a:ext cx="312420" cy="1633551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endParaRPr lang="en-US" dirty="0"/>
            </a:p>
          </p:txBody>
        </p:sp>
        <p:sp>
          <p:nvSpPr>
            <p:cNvPr id="12" name="Round Single Corner Rectangle 11"/>
            <p:cNvSpPr/>
            <p:nvPr/>
          </p:nvSpPr>
          <p:spPr>
            <a:xfrm rot="10800000" flipV="1">
              <a:off x="7736897" y="1586147"/>
              <a:ext cx="312420" cy="1633551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02967" y="3219699"/>
              <a:ext cx="15748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Provisioned</a:t>
              </a:r>
              <a:endParaRPr lang="en-US" dirty="0"/>
            </a:p>
          </p:txBody>
        </p:sp>
        <p:sp>
          <p:nvSpPr>
            <p:cNvPr id="14" name="Round Single Corner Rectangle 13"/>
            <p:cNvSpPr/>
            <p:nvPr/>
          </p:nvSpPr>
          <p:spPr>
            <a:xfrm rot="10800000" flipV="1">
              <a:off x="8054957" y="1586147"/>
              <a:ext cx="312420" cy="1633551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endParaRPr lang="en-US" dirty="0"/>
            </a:p>
          </p:txBody>
        </p:sp>
        <p:sp>
          <p:nvSpPr>
            <p:cNvPr id="15" name="Round Single Corner Rectangle 14"/>
            <p:cNvSpPr/>
            <p:nvPr/>
          </p:nvSpPr>
          <p:spPr>
            <a:xfrm rot="10800000" flipV="1">
              <a:off x="8359212" y="1586147"/>
              <a:ext cx="312420" cy="1633551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endParaRPr lang="en-US" dirty="0"/>
            </a:p>
          </p:txBody>
        </p:sp>
        <p:sp>
          <p:nvSpPr>
            <p:cNvPr id="32" name="Rounded Rectangle 31"/>
            <p:cNvSpPr/>
            <p:nvPr/>
          </p:nvSpPr>
          <p:spPr>
            <a:xfrm rot="5400000" flipV="1">
              <a:off x="353949" y="1681628"/>
              <a:ext cx="1665074" cy="1446503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pPr algn="ctr"/>
              <a:r>
                <a:rPr lang="en-US" sz="2000" b="1" i="1" u="sng" dirty="0" smtClean="0"/>
                <a:t>Packager</a:t>
              </a:r>
              <a:endParaRPr lang="en-US" b="1" i="1" u="sng" dirty="0" smtClean="0"/>
            </a:p>
            <a:p>
              <a:pPr algn="ctr"/>
              <a:r>
                <a:rPr lang="en-US" sz="1600" dirty="0" smtClean="0"/>
                <a:t>data probe</a:t>
              </a:r>
            </a:p>
            <a:p>
              <a:pPr algn="ctr"/>
              <a:r>
                <a:rPr lang="en-US" sz="1600" dirty="0" smtClean="0"/>
                <a:t>format check</a:t>
              </a:r>
            </a:p>
            <a:p>
              <a:pPr algn="ctr"/>
              <a:r>
                <a:rPr lang="en-US" sz="1600" dirty="0" smtClean="0"/>
                <a:t>metadata wizard</a:t>
              </a:r>
              <a:endParaRPr lang="en-US" sz="16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90717" y="4608682"/>
              <a:ext cx="4393640" cy="36933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dirty="0" smtClean="0"/>
                <a:t>Social: sharing, tagging, discussion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390717" y="4239350"/>
              <a:ext cx="4393640" cy="36933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dirty="0" smtClean="0"/>
                <a:t>Discovery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390717" y="4978014"/>
              <a:ext cx="4393640" cy="36933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dirty="0" smtClean="0"/>
                <a:t>Configuration Mgmt: testing, versioning</a:t>
              </a:r>
              <a:endParaRPr lang="en-US" dirty="0"/>
            </a:p>
          </p:txBody>
        </p:sp>
        <p:sp>
          <p:nvSpPr>
            <p:cNvPr id="41" name="Round Single Corner Rectangle 40"/>
            <p:cNvSpPr/>
            <p:nvPr/>
          </p:nvSpPr>
          <p:spPr>
            <a:xfrm rot="10800000" flipV="1">
              <a:off x="3511527" y="1586148"/>
              <a:ext cx="312420" cy="1633552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endParaRPr lang="en-US" dirty="0"/>
            </a:p>
          </p:txBody>
        </p:sp>
        <p:sp>
          <p:nvSpPr>
            <p:cNvPr id="42" name="Round Single Corner Rectangle 41"/>
            <p:cNvSpPr/>
            <p:nvPr/>
          </p:nvSpPr>
          <p:spPr>
            <a:xfrm rot="10800000" flipV="1">
              <a:off x="3829587" y="1586148"/>
              <a:ext cx="312420" cy="1633552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endParaRPr lang="en-US" dirty="0"/>
            </a:p>
          </p:txBody>
        </p:sp>
        <p:sp>
          <p:nvSpPr>
            <p:cNvPr id="43" name="Round Single Corner Rectangle 42"/>
            <p:cNvSpPr/>
            <p:nvPr/>
          </p:nvSpPr>
          <p:spPr>
            <a:xfrm rot="10800000" flipV="1">
              <a:off x="4133842" y="1586148"/>
              <a:ext cx="312420" cy="1633552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040786" y="3219699"/>
              <a:ext cx="13176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Personal</a:t>
              </a:r>
              <a:endParaRPr lang="en-US" dirty="0"/>
            </a:p>
          </p:txBody>
        </p:sp>
        <p:cxnSp>
          <p:nvCxnSpPr>
            <p:cNvPr id="38" name="Straight Arrow Connector 37"/>
            <p:cNvCxnSpPr>
              <a:stCxn id="32" idx="2"/>
              <a:endCxn id="26" idx="3"/>
            </p:cNvCxnSpPr>
            <p:nvPr/>
          </p:nvCxnSpPr>
          <p:spPr>
            <a:xfrm flipV="1">
              <a:off x="1909738" y="2402924"/>
              <a:ext cx="334489" cy="1956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3176832" y="2400968"/>
              <a:ext cx="334489" cy="1956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6998162" y="2002879"/>
              <a:ext cx="1408650" cy="892552"/>
            </a:xfrm>
            <a:prstGeom prst="rect">
              <a:avLst/>
            </a:prstGeom>
            <a:noFill/>
          </p:spPr>
          <p:txBody>
            <a:bodyPr wrap="square" lIns="182880" rIns="0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EOSDIS</a:t>
              </a:r>
              <a:br>
                <a:rPr lang="en-US" sz="2400" dirty="0" smtClean="0">
                  <a:solidFill>
                    <a:schemeClr val="bg1"/>
                  </a:solidFill>
                </a:rPr>
              </a:br>
              <a:r>
                <a:rPr lang="en-US" sz="2400" dirty="0" smtClean="0">
                  <a:solidFill>
                    <a:schemeClr val="bg1"/>
                  </a:solidFill>
                </a:rPr>
                <a:t> et</a:t>
              </a:r>
              <a:r>
                <a:rPr lang="en-US" sz="2800" dirty="0" smtClean="0">
                  <a:solidFill>
                    <a:schemeClr val="bg1"/>
                  </a:solidFill>
                </a:rPr>
                <a:t> al.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390717" y="3870018"/>
              <a:ext cx="4393640" cy="36933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dirty="0" smtClean="0"/>
                <a:t>Cache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864332" y="5726832"/>
            <a:ext cx="7457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“It looks like there might be an artifact in the data &lt;here&gt;”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427951" y="336783"/>
            <a:ext cx="8324335" cy="4749173"/>
            <a:chOff x="427951" y="635065"/>
            <a:chExt cx="8324335" cy="4749173"/>
          </a:xfrm>
        </p:grpSpPr>
        <p:sp>
          <p:nvSpPr>
            <p:cNvPr id="5" name="Rounded Rectangle 4"/>
            <p:cNvSpPr/>
            <p:nvPr/>
          </p:nvSpPr>
          <p:spPr>
            <a:xfrm>
              <a:off x="427951" y="635065"/>
              <a:ext cx="8324335" cy="474917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rtlCol="0" anchor="t" anchorCtr="1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Workflow Library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26" name="Round Single Corner Rectangle 25"/>
            <p:cNvSpPr/>
            <p:nvPr/>
          </p:nvSpPr>
          <p:spPr>
            <a:xfrm rot="10800000" flipV="1">
              <a:off x="2236607" y="1586148"/>
              <a:ext cx="320040" cy="1434753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03207" y="3019644"/>
              <a:ext cx="14267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Contributed</a:t>
              </a:r>
              <a:endParaRPr lang="en-US" dirty="0"/>
            </a:p>
          </p:txBody>
        </p:sp>
        <p:sp>
          <p:nvSpPr>
            <p:cNvPr id="28" name="Round Single Corner Rectangle 27"/>
            <p:cNvSpPr/>
            <p:nvPr/>
          </p:nvSpPr>
          <p:spPr>
            <a:xfrm rot="10800000" flipV="1">
              <a:off x="2554667" y="1586148"/>
              <a:ext cx="320040" cy="1434753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endParaRPr lang="en-US" dirty="0"/>
            </a:p>
          </p:txBody>
        </p:sp>
        <p:sp>
          <p:nvSpPr>
            <p:cNvPr id="29" name="Round Single Corner Rectangle 28"/>
            <p:cNvSpPr/>
            <p:nvPr/>
          </p:nvSpPr>
          <p:spPr>
            <a:xfrm rot="10800000" flipV="1">
              <a:off x="2858922" y="1586148"/>
              <a:ext cx="320040" cy="1434753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endParaRPr lang="en-US" dirty="0"/>
            </a:p>
          </p:txBody>
        </p:sp>
        <p:sp>
          <p:nvSpPr>
            <p:cNvPr id="17" name="Round Single Corner Rectangle 16"/>
            <p:cNvSpPr/>
            <p:nvPr/>
          </p:nvSpPr>
          <p:spPr>
            <a:xfrm rot="10800000" flipV="1">
              <a:off x="5050032" y="1586148"/>
              <a:ext cx="320040" cy="1443707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r>
                <a:rPr lang="en-US" dirty="0" smtClean="0"/>
                <a:t>Giovanni</a:t>
              </a:r>
              <a:endParaRPr lang="en-US" dirty="0"/>
            </a:p>
          </p:txBody>
        </p:sp>
        <p:sp>
          <p:nvSpPr>
            <p:cNvPr id="18" name="Round Single Corner Rectangle 17"/>
            <p:cNvSpPr/>
            <p:nvPr/>
          </p:nvSpPr>
          <p:spPr>
            <a:xfrm rot="10800000" flipV="1">
              <a:off x="5362452" y="1586148"/>
              <a:ext cx="320040" cy="1443707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r>
                <a:rPr lang="en-US" dirty="0" smtClean="0"/>
                <a:t>Data Mining</a:t>
              </a:r>
              <a:endParaRPr lang="en-US" dirty="0"/>
            </a:p>
          </p:txBody>
        </p:sp>
        <p:sp>
          <p:nvSpPr>
            <p:cNvPr id="19" name="Round Single Corner Rectangle 18"/>
            <p:cNvSpPr/>
            <p:nvPr/>
          </p:nvSpPr>
          <p:spPr>
            <a:xfrm rot="10800000" flipV="1">
              <a:off x="5682527" y="1586149"/>
              <a:ext cx="320040" cy="1443707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r>
                <a:rPr lang="en-US" dirty="0" err="1" smtClean="0"/>
                <a:t>SciFlow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50032" y="3019644"/>
              <a:ext cx="14953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Community</a:t>
              </a:r>
              <a:endParaRPr lang="en-US" dirty="0"/>
            </a:p>
          </p:txBody>
        </p:sp>
        <p:sp>
          <p:nvSpPr>
            <p:cNvPr id="21" name="Round Single Corner Rectangle 20"/>
            <p:cNvSpPr/>
            <p:nvPr/>
          </p:nvSpPr>
          <p:spPr>
            <a:xfrm rot="10800000" flipV="1">
              <a:off x="6000587" y="1586148"/>
              <a:ext cx="320040" cy="1443707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r>
                <a:rPr lang="en-US" dirty="0" err="1" smtClean="0"/>
                <a:t>GeoBrain</a:t>
              </a:r>
              <a:endParaRPr lang="en-US" dirty="0"/>
            </a:p>
          </p:txBody>
        </p:sp>
        <p:sp>
          <p:nvSpPr>
            <p:cNvPr id="9" name="Round Single Corner Rectangle 8"/>
            <p:cNvSpPr/>
            <p:nvPr/>
          </p:nvSpPr>
          <p:spPr>
            <a:xfrm rot="10800000" flipV="1">
              <a:off x="6776737" y="1586148"/>
              <a:ext cx="320040" cy="1434752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endParaRPr lang="en-US" dirty="0"/>
            </a:p>
          </p:txBody>
        </p:sp>
        <p:sp>
          <p:nvSpPr>
            <p:cNvPr id="10" name="Round Single Corner Rectangle 9"/>
            <p:cNvSpPr/>
            <p:nvPr/>
          </p:nvSpPr>
          <p:spPr>
            <a:xfrm rot="10800000" flipV="1">
              <a:off x="7096782" y="1586148"/>
              <a:ext cx="320040" cy="1434752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endParaRPr lang="en-US" dirty="0"/>
            </a:p>
          </p:txBody>
        </p:sp>
        <p:sp>
          <p:nvSpPr>
            <p:cNvPr id="11" name="Round Single Corner Rectangle 10"/>
            <p:cNvSpPr/>
            <p:nvPr/>
          </p:nvSpPr>
          <p:spPr>
            <a:xfrm rot="10800000" flipV="1">
              <a:off x="7409202" y="1586148"/>
              <a:ext cx="320040" cy="1434752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endParaRPr lang="en-US" dirty="0"/>
            </a:p>
          </p:txBody>
        </p:sp>
        <p:sp>
          <p:nvSpPr>
            <p:cNvPr id="12" name="Round Single Corner Rectangle 11"/>
            <p:cNvSpPr/>
            <p:nvPr/>
          </p:nvSpPr>
          <p:spPr>
            <a:xfrm rot="10800000" flipV="1">
              <a:off x="7729277" y="1586148"/>
              <a:ext cx="320040" cy="1434752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44927" y="3019644"/>
              <a:ext cx="15748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Provisioned</a:t>
              </a:r>
              <a:endParaRPr lang="en-US" dirty="0"/>
            </a:p>
          </p:txBody>
        </p:sp>
        <p:sp>
          <p:nvSpPr>
            <p:cNvPr id="14" name="Round Single Corner Rectangle 13"/>
            <p:cNvSpPr/>
            <p:nvPr/>
          </p:nvSpPr>
          <p:spPr>
            <a:xfrm rot="10800000" flipV="1">
              <a:off x="8047337" y="1586148"/>
              <a:ext cx="320040" cy="1434752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endParaRPr lang="en-US" dirty="0"/>
            </a:p>
          </p:txBody>
        </p:sp>
        <p:sp>
          <p:nvSpPr>
            <p:cNvPr id="15" name="Round Single Corner Rectangle 14"/>
            <p:cNvSpPr/>
            <p:nvPr/>
          </p:nvSpPr>
          <p:spPr>
            <a:xfrm rot="10800000" flipV="1">
              <a:off x="8351592" y="1586148"/>
              <a:ext cx="320040" cy="1434752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endParaRPr lang="en-US" dirty="0"/>
            </a:p>
          </p:txBody>
        </p:sp>
        <p:sp>
          <p:nvSpPr>
            <p:cNvPr id="32" name="Rounded Rectangle 31"/>
            <p:cNvSpPr/>
            <p:nvPr/>
          </p:nvSpPr>
          <p:spPr>
            <a:xfrm rot="5400000" flipV="1">
              <a:off x="437626" y="1576474"/>
              <a:ext cx="1462437" cy="148178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pPr algn="ctr"/>
              <a:r>
                <a:rPr lang="en-US" sz="2000" b="1" i="1" u="sng" dirty="0" smtClean="0"/>
                <a:t>Packager</a:t>
              </a:r>
              <a:endParaRPr lang="en-US" b="1" i="1" u="sng" dirty="0" smtClean="0"/>
            </a:p>
            <a:p>
              <a:pPr algn="ctr"/>
              <a:r>
                <a:rPr lang="en-US" sz="1600" dirty="0" smtClean="0"/>
                <a:t>workflow editor</a:t>
              </a: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V="1">
              <a:off x="1909738" y="2359284"/>
              <a:ext cx="326869" cy="13843"/>
            </a:xfrm>
            <a:prstGeom prst="straightConnector1">
              <a:avLst/>
            </a:prstGeom>
            <a:ln w="38100"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36"/>
            <p:cNvGrpSpPr/>
            <p:nvPr/>
          </p:nvGrpSpPr>
          <p:grpSpPr>
            <a:xfrm>
              <a:off x="2372651" y="4077108"/>
              <a:ext cx="4393640" cy="1107996"/>
              <a:chOff x="2233771" y="5228834"/>
              <a:chExt cx="4393640" cy="1107996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2233771" y="5598166"/>
                <a:ext cx="4393640" cy="369332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dirty="0" smtClean="0"/>
                  <a:t>Social: sharing, tagging, discussion</a:t>
                </a:r>
                <a:endParaRPr lang="en-US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233771" y="5228834"/>
                <a:ext cx="4393640" cy="369332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dirty="0" smtClean="0"/>
                  <a:t>Discovery</a:t>
                </a:r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233771" y="5967498"/>
                <a:ext cx="4393640" cy="369332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dirty="0" smtClean="0"/>
                  <a:t>Configuration Mgmt: testing, versioning</a:t>
                </a:r>
                <a:endParaRPr lang="en-US" dirty="0"/>
              </a:p>
            </p:txBody>
          </p:sp>
        </p:grpSp>
        <p:sp>
          <p:nvSpPr>
            <p:cNvPr id="41" name="Round Single Corner Rectangle 40"/>
            <p:cNvSpPr/>
            <p:nvPr/>
          </p:nvSpPr>
          <p:spPr>
            <a:xfrm rot="10800000" flipV="1">
              <a:off x="3503907" y="1586148"/>
              <a:ext cx="320040" cy="1434753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endParaRPr lang="en-US" dirty="0"/>
            </a:p>
          </p:txBody>
        </p:sp>
        <p:sp>
          <p:nvSpPr>
            <p:cNvPr id="42" name="Round Single Corner Rectangle 41"/>
            <p:cNvSpPr/>
            <p:nvPr/>
          </p:nvSpPr>
          <p:spPr>
            <a:xfrm rot="10800000" flipV="1">
              <a:off x="3821967" y="1586148"/>
              <a:ext cx="320040" cy="1434753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endParaRPr lang="en-US" dirty="0"/>
            </a:p>
          </p:txBody>
        </p:sp>
        <p:sp>
          <p:nvSpPr>
            <p:cNvPr id="43" name="Round Single Corner Rectangle 42"/>
            <p:cNvSpPr/>
            <p:nvPr/>
          </p:nvSpPr>
          <p:spPr>
            <a:xfrm rot="10800000" flipV="1">
              <a:off x="4126222" y="1586148"/>
              <a:ext cx="320040" cy="1434753"/>
            </a:xfrm>
            <a:prstGeom prst="round1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lIns="91440" tIns="91440" rIns="0" bIns="91440" rtlCol="0" anchor="t" anchorCtr="0"/>
            <a:lstStyle/>
            <a:p>
              <a:endParaRPr lang="en-US" dirty="0"/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>
              <a:off x="3139771" y="2359284"/>
              <a:ext cx="326872" cy="4884"/>
            </a:xfrm>
            <a:prstGeom prst="straightConnector1">
              <a:avLst/>
            </a:prstGeom>
            <a:ln w="38100"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082746" y="3019644"/>
              <a:ext cx="13176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Personal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776737" y="1712953"/>
              <a:ext cx="17430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Processing Algorithms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837067" y="5085956"/>
            <a:ext cx="7682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“Here are the steps I used to detect temperature inversions in AIRS Standard Retrievals...”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892712" y="5916953"/>
            <a:ext cx="7682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“I wonder how Prof. Taylor deals with quality filtering of AIRS Standard Retrievals ”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</TotalTime>
  <Words>1091</Words>
  <Application>Microsoft Macintosh PowerPoint</Application>
  <PresentationFormat>On-screen Show (4:3)</PresentationFormat>
  <Paragraphs>238</Paragraphs>
  <Slides>20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Suggestion for Construction of an Earth Science Collaboratory</vt:lpstr>
      <vt:lpstr>The Situation Today</vt:lpstr>
      <vt:lpstr>The Situation Today Islands of data and services with selective connectivity</vt:lpstr>
      <vt:lpstr>Proposed:  Convergent Evolution to an Earth Science Collaboratory (ESC)</vt:lpstr>
      <vt:lpstr>What Is An Earth Science Collaboratory?</vt:lpstr>
      <vt:lpstr>Earth Science Collaboratory</vt:lpstr>
      <vt:lpstr>Slide 7</vt:lpstr>
      <vt:lpstr>Slide 8</vt:lpstr>
      <vt:lpstr>Slide 9</vt:lpstr>
      <vt:lpstr>Slide 10</vt:lpstr>
      <vt:lpstr>Mediator</vt:lpstr>
      <vt:lpstr>Cyberinfrastructure Services used by all other components</vt:lpstr>
      <vt:lpstr>Key Advantages of the Earth Science Collaboratory over the Situation Today</vt:lpstr>
      <vt:lpstr>Why now?</vt:lpstr>
      <vt:lpstr>What’s New?</vt:lpstr>
      <vt:lpstr>Prior Art</vt:lpstr>
      <vt:lpstr>Key Challenges</vt:lpstr>
      <vt:lpstr>How to move forward?</vt:lpstr>
      <vt:lpstr>The Long View</vt:lpstr>
      <vt:lpstr>Want to Help?</vt:lpstr>
    </vt:vector>
  </TitlesOfParts>
  <Company>NASA / GSFC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Recommendation for Construction of an Earth Science Collaboratory</dc:title>
  <dc:creator>Christopher Lynnes</dc:creator>
  <cp:lastModifiedBy>Christopher Lynnes</cp:lastModifiedBy>
  <cp:revision>47</cp:revision>
  <cp:lastPrinted>2010-12-02T02:02:11Z</cp:lastPrinted>
  <dcterms:created xsi:type="dcterms:W3CDTF">2011-04-05T19:25:29Z</dcterms:created>
  <dcterms:modified xsi:type="dcterms:W3CDTF">2011-04-05T19:47:14Z</dcterms:modified>
</cp:coreProperties>
</file>