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tableStyles.xml" ContentType="application/vnd.openxmlformats-officedocument.presentationml.tableStyles+xml"/>
  <Default Extension="doc" ContentType="application/msword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howSpecialPlsOnTitleSld="0" saveSubsetFonts="1" autoCompressPictures="0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77" r:id="rId6"/>
    <p:sldId id="278" r:id="rId7"/>
    <p:sldId id="275" r:id="rId8"/>
    <p:sldId id="279" r:id="rId9"/>
    <p:sldId id="262" r:id="rId10"/>
    <p:sldId id="263" r:id="rId11"/>
    <p:sldId id="271" r:id="rId12"/>
    <p:sldId id="273" r:id="rId13"/>
    <p:sldId id="280" r:id="rId14"/>
    <p:sldId id="274" r:id="rId15"/>
    <p:sldId id="269" r:id="rId16"/>
    <p:sldId id="260" r:id="rId17"/>
    <p:sldId id="261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EF4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11" charset="0"/>
              </a:defRPr>
            </a:lvl1pPr>
          </a:lstStyle>
          <a:p>
            <a:pPr>
              <a:defRPr/>
            </a:pPr>
            <a:fld id="{1FBBEDEE-2C6E-46CD-8EDD-701F4DA39FCD}" type="datetime1">
              <a:rPr lang="en-US"/>
              <a:pPr>
                <a:defRPr/>
              </a:pPr>
              <a:t>9/14/10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11" charset="0"/>
              </a:defRPr>
            </a:lvl1pPr>
          </a:lstStyle>
          <a:p>
            <a:pPr>
              <a:defRPr/>
            </a:pPr>
            <a:fld id="{672962FC-506E-4C31-A52F-3FB09B3BB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11" charset="0"/>
              </a:defRPr>
            </a:lvl1pPr>
          </a:lstStyle>
          <a:p>
            <a:pPr>
              <a:defRPr/>
            </a:pPr>
            <a:fld id="{BC0CF5CC-C3CE-4DEC-AE43-9A1AAA70F389}" type="datetime1">
              <a:rPr lang="en-US"/>
              <a:pPr>
                <a:defRPr/>
              </a:pPr>
              <a:t>9/14/10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11" charset="0"/>
              </a:defRPr>
            </a:lvl1pPr>
          </a:lstStyle>
          <a:p>
            <a:pPr>
              <a:defRPr/>
            </a:pPr>
            <a:fld id="{570FF0BF-3FDB-4BCD-A688-4ACA88EA2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C98A95-3EAA-496C-948A-6E923AB1B35D}" type="slidenum">
              <a:rPr lang="en-US">
                <a:ea typeface="MS PGothic" pitchFamily="34" charset="-128"/>
              </a:rPr>
              <a:pPr/>
              <a:t>1</a:t>
            </a:fld>
            <a:endParaRPr lang="en-US">
              <a:ea typeface="MS PGothic" pitchFamily="34" charset="-128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8C1F703-AF05-4400-BA71-18B1D3757522}" type="slidenum">
              <a:rPr lang="en-US">
                <a:ea typeface="MS PGothic" pitchFamily="34" charset="-128"/>
              </a:rPr>
              <a:pPr/>
              <a:t>2</a:t>
            </a:fld>
            <a:endParaRPr lang="en-US">
              <a:ea typeface="MS PGothic" pitchFamily="34" charset="-128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7A443D-8FA6-484F-9BC7-261C488FFF45}" type="slidenum">
              <a:rPr lang="en-US"/>
              <a:pPr/>
              <a:t>3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3293268-CA12-4001-AC8F-4F47B6078090}" type="slidenum">
              <a:rPr lang="en-US"/>
              <a:pPr/>
              <a:t>14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7924800" y="6618288"/>
            <a:ext cx="1219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latin typeface="Arial" pitchFamily="-108" charset="0"/>
              <a:cs typeface="+mn-cs"/>
            </a:endParaRPr>
          </a:p>
        </p:txBody>
      </p:sp>
      <p:sp>
        <p:nvSpPr>
          <p:cNvPr id="57958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69900" y="1103313"/>
            <a:ext cx="8343900" cy="647700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7959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1600" y="5874705"/>
            <a:ext cx="3708400" cy="889000"/>
          </a:xfrm>
        </p:spPr>
        <p:txBody>
          <a:bodyPr/>
          <a:lstStyle>
            <a:lvl1pPr marL="0" indent="0">
              <a:buFont typeface="Wingdings" pitchFamily="-108" charset="2"/>
              <a:buNone/>
              <a:defRPr sz="1600" b="1">
                <a:solidFill>
                  <a:srgbClr val="104A84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15100" y="63119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BDF536-561A-4E33-8A14-B0E755394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551738" y="6415088"/>
            <a:ext cx="852487" cy="354012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69C19F7B-88C7-40C6-8782-BF8AA1C2F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NASA Earth Science Data Systems Standards  -  IGARSS - August, 2010</a:t>
            </a:r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7375" y="74613"/>
            <a:ext cx="1990725" cy="6353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3613" y="74613"/>
            <a:ext cx="5821362" cy="6353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551738" y="6415088"/>
            <a:ext cx="852487" cy="354012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06AFAED-68F3-4E34-B3C0-445084DA4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NASA Earth Science Data Systems Standards  -  IGARSS - August, 2010</a:t>
            </a:r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3650" y="74613"/>
            <a:ext cx="7664450" cy="85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3613" y="1290638"/>
            <a:ext cx="3846512" cy="5137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2525" y="1290638"/>
            <a:ext cx="3846513" cy="51371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551738" y="6415088"/>
            <a:ext cx="852487" cy="354012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709C8C29-6E7A-4962-AC9B-283665A37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NASA Earth Science Data Systems Standards  -  IGARSS - August, 2010</a:t>
            </a:r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524000"/>
            <a:ext cx="3810000" cy="41148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clip art</a:t>
            </a:r>
            <a:endParaRPr lang="en-US" noProof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551738" y="6415088"/>
            <a:ext cx="852487" cy="354012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2A3FEB2D-E350-4E99-86C3-72914C473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NASA Earth Science Data Systems Standards  -  IGARSS - August, 2010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7"/>
          <p:cNvCxnSpPr>
            <a:cxnSpLocks noChangeShapeType="1"/>
          </p:cNvCxnSpPr>
          <p:nvPr/>
        </p:nvCxnSpPr>
        <p:spPr bwMode="auto">
          <a:xfrm rot="5400000">
            <a:off x="1956594" y="3718719"/>
            <a:ext cx="5251450" cy="7938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8" name="Straight Connector 8"/>
          <p:cNvCxnSpPr>
            <a:cxnSpLocks noChangeShapeType="1"/>
          </p:cNvCxnSpPr>
          <p:nvPr/>
        </p:nvCxnSpPr>
        <p:spPr bwMode="auto">
          <a:xfrm>
            <a:off x="304800" y="3700463"/>
            <a:ext cx="8623300" cy="15875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Content Placeholder 6"/>
          <p:cNvSpPr>
            <a:spLocks noGrp="1"/>
          </p:cNvSpPr>
          <p:nvPr>
            <p:ph sz="quarter" idx="15"/>
          </p:nvPr>
        </p:nvSpPr>
        <p:spPr>
          <a:xfrm>
            <a:off x="304881" y="1097592"/>
            <a:ext cx="4114800" cy="2514600"/>
          </a:xfrm>
        </p:spPr>
        <p:txBody>
          <a:bodyPr>
            <a:normAutofit/>
          </a:bodyPr>
          <a:lstStyle>
            <a:lvl1pPr>
              <a:defRPr sz="1400"/>
            </a:lvl1pPr>
            <a:lvl2pPr marL="228600">
              <a:defRPr sz="1400" b="0"/>
            </a:lvl2pPr>
            <a:lvl3pPr marL="457200">
              <a:defRPr sz="1400"/>
            </a:lvl3pPr>
            <a:lvl4pPr marL="685800">
              <a:defRPr sz="1400"/>
            </a:lvl4pPr>
            <a:lvl5pPr marL="914400"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Content Placeholder 6"/>
          <p:cNvSpPr>
            <a:spLocks noGrp="1"/>
          </p:cNvSpPr>
          <p:nvPr>
            <p:ph sz="quarter" idx="16"/>
          </p:nvPr>
        </p:nvSpPr>
        <p:spPr>
          <a:xfrm>
            <a:off x="4813300" y="1097592"/>
            <a:ext cx="4114800" cy="2514600"/>
          </a:xfrm>
        </p:spPr>
        <p:txBody>
          <a:bodyPr>
            <a:normAutofit/>
          </a:bodyPr>
          <a:lstStyle>
            <a:lvl1pPr>
              <a:defRPr sz="1400"/>
            </a:lvl1pPr>
            <a:lvl2pPr marL="228600">
              <a:defRPr sz="1400" b="0"/>
            </a:lvl2pPr>
            <a:lvl3pPr marL="457200">
              <a:defRPr sz="1400"/>
            </a:lvl3pPr>
            <a:lvl4pPr marL="685800">
              <a:defRPr sz="1400"/>
            </a:lvl4pPr>
            <a:lvl5pPr marL="914400"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Content Placeholder 6"/>
          <p:cNvSpPr>
            <a:spLocks noGrp="1"/>
          </p:cNvSpPr>
          <p:nvPr>
            <p:ph sz="quarter" idx="17"/>
          </p:nvPr>
        </p:nvSpPr>
        <p:spPr>
          <a:xfrm>
            <a:off x="304881" y="3833738"/>
            <a:ext cx="4114800" cy="2514600"/>
          </a:xfrm>
        </p:spPr>
        <p:txBody>
          <a:bodyPr>
            <a:normAutofit/>
          </a:bodyPr>
          <a:lstStyle>
            <a:lvl1pPr>
              <a:defRPr sz="1400"/>
            </a:lvl1pPr>
            <a:lvl2pPr marL="228600">
              <a:defRPr sz="1400" b="0"/>
            </a:lvl2pPr>
            <a:lvl3pPr marL="457200">
              <a:defRPr sz="1400"/>
            </a:lvl3pPr>
            <a:lvl4pPr marL="685800">
              <a:defRPr sz="1400"/>
            </a:lvl4pPr>
            <a:lvl5pPr marL="914400"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Content Placeholder 6"/>
          <p:cNvSpPr>
            <a:spLocks noGrp="1"/>
          </p:cNvSpPr>
          <p:nvPr>
            <p:ph sz="quarter" idx="18"/>
          </p:nvPr>
        </p:nvSpPr>
        <p:spPr>
          <a:xfrm>
            <a:off x="4813300" y="3833738"/>
            <a:ext cx="4114800" cy="2514600"/>
          </a:xfrm>
        </p:spPr>
        <p:txBody>
          <a:bodyPr>
            <a:normAutofit/>
          </a:bodyPr>
          <a:lstStyle>
            <a:lvl1pPr>
              <a:defRPr sz="1400"/>
            </a:lvl1pPr>
            <a:lvl2pPr marL="228600">
              <a:defRPr sz="1400" b="0"/>
            </a:lvl2pPr>
            <a:lvl3pPr marL="457200">
              <a:defRPr sz="1400"/>
            </a:lvl3pPr>
            <a:lvl4pPr marL="685800">
              <a:defRPr sz="1400"/>
            </a:lvl4pPr>
            <a:lvl5pPr marL="914400"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9"/>
          </p:nvPr>
        </p:nvSpPr>
        <p:spPr>
          <a:xfrm>
            <a:off x="7551738" y="6415088"/>
            <a:ext cx="852487" cy="354012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2AEE429F-3677-4398-922B-B22831A11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NASA Earth Science Data Systems Standards  -  IGARSS - August, 2010</a:t>
            </a:r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551738" y="6415088"/>
            <a:ext cx="852487" cy="354012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68D75338-03FE-4631-808E-4781DE9FB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NASA Earth Science Data Systems Standards  -  IGARSS - August, 2010</a:t>
            </a:r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551738" y="6415088"/>
            <a:ext cx="852487" cy="354012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38EBC5C1-2B82-4720-AC2C-F9D7EFA9A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NASA Earth Science Data Systems Standards  -  IGARSS - August, 2010</a:t>
            </a:r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3613" y="1290638"/>
            <a:ext cx="3846512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2525" y="1290638"/>
            <a:ext cx="3846513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551738" y="6415088"/>
            <a:ext cx="852487" cy="354012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F7795D09-161C-45A0-BDE4-9D4B6621F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NASA Earth Science Data Systems Standards  -  IGARSS - August, 2010</a:t>
            </a:r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551738" y="6415088"/>
            <a:ext cx="852487" cy="354012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B8613C97-5838-4B2E-97A3-1C20831A8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NASA Earth Science Data Systems Standards  -  IGARSS - August, 2010</a:t>
            </a:r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551738" y="6415088"/>
            <a:ext cx="852487" cy="354012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356DD4A8-D4C6-4AB4-9D2B-EEF6777DE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NASA Earth Science Data Systems Standards  -  IGARSS - August, 2010</a:t>
            </a:r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551738" y="6415088"/>
            <a:ext cx="852487" cy="354012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8F0E2B39-FDB6-4A06-B3D5-5CA0FF9A2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NASA Earth Science Data Systems Standards  -  IGARSS - August, 2010</a:t>
            </a:r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551738" y="6415088"/>
            <a:ext cx="852487" cy="354012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6F322E2A-5AB6-472F-9EEC-B31BB19BE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NASA Earth Science Data Systems Standards  -  IGARSS - August, 2010</a:t>
            </a:r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551738" y="6415088"/>
            <a:ext cx="852487" cy="354012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3EF6F191-17F1-41EC-95FC-12080BFAD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NASA Earth Science Data Systems Standards  -  IGARSS - August, 2010</a:t>
            </a:r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7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5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99225" y="6300788"/>
            <a:ext cx="1905000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4B24C92-399F-4BBC-9011-0E508458E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2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263650" y="74613"/>
            <a:ext cx="76644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3613" y="1290638"/>
            <a:ext cx="7845425" cy="513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-108" charset="0"/>
              <a:cs typeface="+mn-cs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3613" y="6415088"/>
            <a:ext cx="6056312" cy="3540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smtClean="0"/>
              <a:t>NASA Earth Science Data Systems Standards  -  IGARSS - August, 2010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</p:sldLayoutIdLst>
  <p:transition>
    <p:wipe dir="d"/>
  </p:transition>
  <p:hf hd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184B81"/>
          </a:solidFill>
          <a:latin typeface="+mj-lt"/>
          <a:ea typeface="ヒラギノ角ゴ Pro W3" pitchFamily="-108" charset="-128"/>
          <a:cs typeface="ヒラギノ角ゴ Pro W3" pitchFamily="-108" charset="-128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184B81"/>
          </a:solidFill>
          <a:latin typeface="Arial" pitchFamily="-108" charset="0"/>
          <a:ea typeface="ヒラギノ角ゴ Pro W3" pitchFamily="-108" charset="-128"/>
          <a:cs typeface="ヒラギノ角ゴ Pro W3" pitchFamily="-108" charset="-128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184B81"/>
          </a:solidFill>
          <a:latin typeface="Arial" pitchFamily="-108" charset="0"/>
          <a:ea typeface="ヒラギノ角ゴ Pro W3" pitchFamily="-108" charset="-128"/>
          <a:cs typeface="ヒラギノ角ゴ Pro W3" pitchFamily="-108" charset="-128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184B81"/>
          </a:solidFill>
          <a:latin typeface="Arial" pitchFamily="-108" charset="0"/>
          <a:ea typeface="ヒラギノ角ゴ Pro W3" pitchFamily="-108" charset="-128"/>
          <a:cs typeface="ヒラギノ角ゴ Pro W3" pitchFamily="-108" charset="-128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184B81"/>
          </a:solidFill>
          <a:latin typeface="Arial" pitchFamily="-108" charset="0"/>
          <a:ea typeface="ヒラギノ角ゴ Pro W3" pitchFamily="-108" charset="-128"/>
          <a:cs typeface="ヒラギノ角ゴ Pro W3" pitchFamily="-108" charset="-128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184B81"/>
          </a:solidFill>
          <a:latin typeface="Arial" pitchFamily="-108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184B81"/>
          </a:solidFill>
          <a:latin typeface="Arial" pitchFamily="-108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184B81"/>
          </a:solidFill>
          <a:latin typeface="Arial" pitchFamily="-108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184B81"/>
          </a:solidFill>
          <a:latin typeface="Arial" pitchFamily="-108" charset="0"/>
        </a:defRPr>
      </a:lvl9pPr>
    </p:titleStyle>
    <p:bodyStyle>
      <a:lvl1pPr marL="282575" indent="-2825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Font typeface="Wingdings" pitchFamily="-111" charset="2"/>
        <a:buBlip>
          <a:blip r:embed="rId17"/>
        </a:buBlip>
        <a:defRPr sz="2000">
          <a:solidFill>
            <a:schemeClr val="tx1"/>
          </a:solidFill>
          <a:latin typeface="+mn-lt"/>
          <a:ea typeface="ヒラギノ角ゴ Pro W3" pitchFamily="-108" charset="-128"/>
          <a:cs typeface="ヒラギノ角ゴ Pro W3" pitchFamily="-108" charset="-128"/>
        </a:defRPr>
      </a:lvl1pPr>
      <a:lvl2pPr marL="636588" indent="-23971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Font typeface="Times" pitchFamily="-111" charset="0"/>
        <a:buChar char="•"/>
        <a:defRPr sz="2000">
          <a:solidFill>
            <a:schemeClr val="tx1"/>
          </a:solidFill>
          <a:latin typeface="+mn-lt"/>
          <a:ea typeface="ヒラギノ角ゴ Pro W3" pitchFamily="-108" charset="-128"/>
        </a:defRPr>
      </a:lvl2pPr>
      <a:lvl3pPr marL="917575" indent="-1666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3pPr>
      <a:lvl4pPr marL="1255713" indent="-22383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4pPr>
      <a:lvl5pPr marL="1593850" indent="-22383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5pPr>
      <a:lvl6pPr marL="2051050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pitchFamily="-108" charset="-128"/>
        </a:defRPr>
      </a:lvl6pPr>
      <a:lvl7pPr marL="2508250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pitchFamily="-108" charset="-128"/>
        </a:defRPr>
      </a:lvl7pPr>
      <a:lvl8pPr marL="2965450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pitchFamily="-108" charset="-128"/>
        </a:defRPr>
      </a:lvl8pPr>
      <a:lvl9pPr marL="3422650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469900" y="779463"/>
            <a:ext cx="8343900" cy="647700"/>
          </a:xfrm>
        </p:spPr>
        <p:txBody>
          <a:bodyPr/>
          <a:lstStyle/>
          <a:p>
            <a:pPr eaLnBrk="1" hangingPunct="1"/>
            <a:r>
              <a:rPr lang="en-US" smtClean="0">
                <a:ea typeface="ヒラギノ角ゴ Pro W3" pitchFamily="-111" charset="-128"/>
              </a:rPr>
              <a:t>The NASA Standards Process for Earth Science Data Systems</a:t>
            </a: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101600" y="5875338"/>
            <a:ext cx="3708400" cy="889000"/>
          </a:xfrm>
        </p:spPr>
        <p:txBody>
          <a:bodyPr/>
          <a:lstStyle/>
          <a:p>
            <a:pPr eaLnBrk="1" hangingPunct="1">
              <a:buFont typeface="Wingdings" pitchFamily="-111" charset="2"/>
              <a:buNone/>
            </a:pPr>
            <a:r>
              <a:rPr lang="en-US" dirty="0" smtClean="0">
                <a:ea typeface="ヒラギノ角ゴ Pro W3" pitchFamily="-111" charset="-128"/>
              </a:rPr>
              <a:t>Richard Ullman, NASA</a:t>
            </a:r>
          </a:p>
          <a:p>
            <a:pPr eaLnBrk="1" hangingPunct="1">
              <a:buFont typeface="Wingdings" pitchFamily="-111" charset="2"/>
              <a:buNone/>
            </a:pPr>
            <a:r>
              <a:rPr lang="en-US" dirty="0" smtClean="0">
                <a:ea typeface="ヒラギノ角ゴ Pro W3" pitchFamily="-111" charset="-128"/>
              </a:rPr>
              <a:t>Yonsook </a:t>
            </a:r>
            <a:r>
              <a:rPr lang="en-US" dirty="0" err="1" smtClean="0">
                <a:ea typeface="ヒラギノ角ゴ Pro W3" pitchFamily="-111" charset="-128"/>
              </a:rPr>
              <a:t>Enloe</a:t>
            </a:r>
            <a:r>
              <a:rPr lang="en-US" dirty="0" smtClean="0">
                <a:ea typeface="ヒラギノ角ゴ Pro W3" pitchFamily="-111" charset="-128"/>
              </a:rPr>
              <a:t>, SGT Inc</a:t>
            </a:r>
          </a:p>
          <a:p>
            <a:pPr eaLnBrk="1" hangingPunct="1">
              <a:buFont typeface="Wingdings" pitchFamily="-111" charset="2"/>
              <a:buNone/>
            </a:pPr>
            <a:r>
              <a:rPr lang="en-US" dirty="0" smtClean="0">
                <a:ea typeface="ヒラギノ角ゴ Pro W3" pitchFamily="-111" charset="-128"/>
              </a:rPr>
              <a:t>IGARSS 2010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ヒラギノ角ゴ Pro W3" pitchFamily="-111" charset="-128"/>
              </a:rPr>
              <a:t>Responsibilities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ヒラギノ角ゴ Pro W3" pitchFamily="-111" charset="-128"/>
              </a:rPr>
              <a:t>Community Leader</a:t>
            </a:r>
          </a:p>
          <a:p>
            <a:pPr lvl="1" eaLnBrk="1" hangingPunct="1"/>
            <a:r>
              <a:rPr lang="en-US" smtClean="0">
                <a:ea typeface="ヒラギノ角ゴ Pro W3" pitchFamily="-111" charset="-128"/>
              </a:rPr>
              <a:t>Identify someone in their community who will document standard according to SPG guidelines.</a:t>
            </a:r>
          </a:p>
          <a:p>
            <a:pPr lvl="1" eaLnBrk="1" hangingPunct="1"/>
            <a:r>
              <a:rPr lang="en-US" smtClean="0">
                <a:ea typeface="ヒラギノ角ゴ Pro W3" pitchFamily="-111" charset="-128"/>
              </a:rPr>
              <a:t>Work with the community to get an extended review of the proposed standard.</a:t>
            </a:r>
          </a:p>
          <a:p>
            <a:pPr eaLnBrk="1" hangingPunct="1"/>
            <a:r>
              <a:rPr lang="en-US" smtClean="0">
                <a:ea typeface="ヒラギノ角ゴ Pro W3" pitchFamily="-111" charset="-128"/>
              </a:rPr>
              <a:t>SPG</a:t>
            </a:r>
          </a:p>
          <a:p>
            <a:pPr lvl="1" eaLnBrk="1" hangingPunct="1"/>
            <a:r>
              <a:rPr lang="en-US" smtClean="0">
                <a:ea typeface="ヒラギノ角ゴ Pro W3" pitchFamily="-111" charset="-128"/>
              </a:rPr>
              <a:t>Assign “RFC editor” to advise on RFC document.</a:t>
            </a:r>
          </a:p>
          <a:p>
            <a:pPr lvl="1" eaLnBrk="1" hangingPunct="1"/>
            <a:r>
              <a:rPr lang="en-US" smtClean="0">
                <a:ea typeface="ヒラギノ角ゴ Pro W3" pitchFamily="-111" charset="-128"/>
              </a:rPr>
              <a:t>Publish and publicize RFC</a:t>
            </a:r>
          </a:p>
          <a:p>
            <a:pPr lvl="1" eaLnBrk="1" hangingPunct="1"/>
            <a:r>
              <a:rPr lang="en-US" smtClean="0">
                <a:ea typeface="ヒラギノ角ゴ Pro W3" pitchFamily="-111" charset="-128"/>
              </a:rPr>
              <a:t>Assign “TWG”, technical working group to organize community review and evaluate responses.</a:t>
            </a:r>
          </a:p>
          <a:p>
            <a:pPr lvl="1" eaLnBrk="1" hangingPunct="1"/>
            <a:r>
              <a:rPr lang="en-US" smtClean="0">
                <a:ea typeface="ヒラギノ角ゴ Pro W3" pitchFamily="-111" charset="-128"/>
              </a:rPr>
              <a:t>Recommend action to NASA HQ.</a:t>
            </a:r>
          </a:p>
        </p:txBody>
      </p:sp>
      <p:sp>
        <p:nvSpPr>
          <p:cNvPr id="22532" name="Slide Number Placeholder 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C0C5130-584C-494B-9AFC-478E7F74A02D}" type="slidenum">
              <a:rPr lang="en-US"/>
              <a:pPr/>
              <a:t>9</a:t>
            </a:fld>
            <a:endParaRPr lang="en-US"/>
          </a:p>
        </p:txBody>
      </p:sp>
      <p:sp>
        <p:nvSpPr>
          <p:cNvPr id="22533" name="Footer Placeholder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NASA Earth Science Data Systems Standards  -  IGARSS - August, 2010</a:t>
            </a:r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309688" y="274638"/>
            <a:ext cx="7094537" cy="1260475"/>
          </a:xfrm>
        </p:spPr>
        <p:txBody>
          <a:bodyPr/>
          <a:lstStyle/>
          <a:p>
            <a:pPr eaLnBrk="1" hangingPunct="1"/>
            <a:r>
              <a:rPr lang="en-US" smtClean="0">
                <a:ea typeface="ヒラギノ角ゴ Pro W3" pitchFamily="-111" charset="-128"/>
              </a:rPr>
              <a:t>Endorsed Standards and Tech Notes</a:t>
            </a:r>
          </a:p>
        </p:txBody>
      </p:sp>
      <p:sp>
        <p:nvSpPr>
          <p:cNvPr id="2355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ヒラギノ角ゴ Pro W3" pitchFamily="-111" charset="-128"/>
              </a:rPr>
              <a:t>Standards</a:t>
            </a:r>
          </a:p>
        </p:txBody>
      </p:sp>
      <p:sp>
        <p:nvSpPr>
          <p:cNvPr id="23556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ヒラギノ角ゴ Pro W3" pitchFamily="-111" charset="-128"/>
              </a:rPr>
              <a:t>Data Access Protocol (DAP) V2.0 </a:t>
            </a:r>
          </a:p>
          <a:p>
            <a:pPr eaLnBrk="1" hangingPunct="1"/>
            <a:r>
              <a:rPr lang="en-US" dirty="0" smtClean="0">
                <a:ea typeface="ヒラギノ角ゴ Pro W3" pitchFamily="-111" charset="-128"/>
              </a:rPr>
              <a:t>OGC Web Map Service V 1.1.1</a:t>
            </a:r>
          </a:p>
          <a:p>
            <a:pPr eaLnBrk="1" hangingPunct="1"/>
            <a:r>
              <a:rPr lang="en-US" dirty="0" smtClean="0">
                <a:ea typeface="ヒラギノ角ゴ Pro W3" pitchFamily="-111" charset="-128"/>
              </a:rPr>
              <a:t>HDF 5</a:t>
            </a:r>
          </a:p>
          <a:p>
            <a:pPr eaLnBrk="1" hangingPunct="1"/>
            <a:r>
              <a:rPr lang="en-US" dirty="0" smtClean="0">
                <a:ea typeface="ヒラギノ角ゴ Pro W3" pitchFamily="-111" charset="-128"/>
              </a:rPr>
              <a:t>HDF EOS 5</a:t>
            </a:r>
          </a:p>
          <a:p>
            <a:pPr eaLnBrk="1" hangingPunct="1"/>
            <a:r>
              <a:rPr lang="en-US" dirty="0" err="1" smtClean="0">
                <a:ea typeface="ヒラギノ角ゴ Pro W3" pitchFamily="-111" charset="-128"/>
              </a:rPr>
              <a:t>NetCDF</a:t>
            </a:r>
            <a:r>
              <a:rPr lang="en-US" dirty="0" smtClean="0">
                <a:ea typeface="ヒラギノ角ゴ Pro W3" pitchFamily="-111" charset="-128"/>
              </a:rPr>
              <a:t> Classic</a:t>
            </a:r>
          </a:p>
          <a:p>
            <a:pPr eaLnBrk="1" hangingPunct="1"/>
            <a:r>
              <a:rPr lang="en-US" dirty="0" smtClean="0">
                <a:ea typeface="ヒラギノ角ゴ Pro W3" pitchFamily="-111" charset="-128"/>
              </a:rPr>
              <a:t>GCMD DIF</a:t>
            </a:r>
          </a:p>
          <a:p>
            <a:pPr eaLnBrk="1" hangingPunct="1"/>
            <a:r>
              <a:rPr lang="en-US" dirty="0" smtClean="0">
                <a:ea typeface="ヒラギノ角ゴ Pro W3" pitchFamily="-111" charset="-128"/>
              </a:rPr>
              <a:t>ICARTT</a:t>
            </a:r>
          </a:p>
        </p:txBody>
      </p:sp>
      <p:sp>
        <p:nvSpPr>
          <p:cNvPr id="23557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ヒラギノ角ゴ Pro W3" pitchFamily="-111" charset="-128"/>
              </a:rPr>
              <a:t>Technical Notes</a:t>
            </a:r>
          </a:p>
        </p:txBody>
      </p:sp>
      <p:sp>
        <p:nvSpPr>
          <p:cNvPr id="23558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en-US" sz="2200" smtClean="0">
                <a:ea typeface="ヒラギノ角ゴ Pro W3" pitchFamily="-111" charset="-128"/>
              </a:rPr>
              <a:t>OGC Web Map Service V1.3</a:t>
            </a:r>
          </a:p>
          <a:p>
            <a:pPr eaLnBrk="1" hangingPunct="1">
              <a:lnSpc>
                <a:spcPct val="75000"/>
              </a:lnSpc>
            </a:pPr>
            <a:r>
              <a:rPr lang="en-US" sz="2200" smtClean="0">
                <a:ea typeface="ヒラギノ角ゴ Pro W3" pitchFamily="-111" charset="-128"/>
              </a:rPr>
              <a:t>AURA Guidelines</a:t>
            </a:r>
          </a:p>
          <a:p>
            <a:pPr eaLnBrk="1" hangingPunct="1">
              <a:lnSpc>
                <a:spcPct val="75000"/>
              </a:lnSpc>
            </a:pPr>
            <a:r>
              <a:rPr lang="en-US" sz="2200" smtClean="0">
                <a:ea typeface="ヒラギノ角ゴ Pro W3" pitchFamily="-111" charset="-128"/>
              </a:rPr>
              <a:t>Backtrack Orbit Search Algorithm</a:t>
            </a:r>
          </a:p>
          <a:p>
            <a:pPr eaLnBrk="1" hangingPunct="1">
              <a:lnSpc>
                <a:spcPct val="75000"/>
              </a:lnSpc>
            </a:pPr>
            <a:r>
              <a:rPr lang="en-US" sz="2200" smtClean="0">
                <a:ea typeface="ヒラギノ角ゴ Pro W3" pitchFamily="-111" charset="-128"/>
              </a:rPr>
              <a:t>Interoperability Between OGC CS/W and WCS Protocols</a:t>
            </a:r>
          </a:p>
          <a:p>
            <a:pPr eaLnBrk="1" hangingPunct="1">
              <a:lnSpc>
                <a:spcPct val="75000"/>
              </a:lnSpc>
            </a:pPr>
            <a:r>
              <a:rPr lang="en-US" sz="2200" smtClean="0">
                <a:ea typeface="ヒラギノ角ゴ Pro W3" pitchFamily="-111" charset="-128"/>
              </a:rPr>
              <a:t>Lessons Learned Regarding WCS Server Deisgn and Implementation</a:t>
            </a:r>
          </a:p>
          <a:p>
            <a:pPr eaLnBrk="1" hangingPunct="1">
              <a:lnSpc>
                <a:spcPct val="75000"/>
              </a:lnSpc>
            </a:pPr>
            <a:r>
              <a:rPr lang="en-US" sz="2200" smtClean="0">
                <a:ea typeface="ヒラギノ角ゴ Pro W3" pitchFamily="-111" charset="-128"/>
              </a:rPr>
              <a:t>Creating File Format Guidelines:  The Aura Experience</a:t>
            </a:r>
          </a:p>
          <a:p>
            <a:pPr eaLnBrk="1" hangingPunct="1">
              <a:lnSpc>
                <a:spcPct val="75000"/>
              </a:lnSpc>
            </a:pPr>
            <a:endParaRPr lang="en-US" sz="2200" smtClean="0">
              <a:ea typeface="ヒラギノ角ゴ Pro W3" pitchFamily="-111" charset="-128"/>
            </a:endParaRP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41EBD53-DB05-4765-AE29-01B28CDF5E36}" type="slidenum">
              <a:rPr lang="en-US"/>
              <a:pPr/>
              <a:t>10</a:t>
            </a:fld>
            <a:endParaRPr lang="en-US"/>
          </a:p>
        </p:txBody>
      </p:sp>
      <p:sp>
        <p:nvSpPr>
          <p:cNvPr id="23560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NASA Earth Science Data Systems Standards  -  IGARSS - August, 2010</a:t>
            </a:r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363663" y="274638"/>
            <a:ext cx="6562725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ヒラギノ角ゴ Pro W3" pitchFamily="-111" charset="-128"/>
              </a:rPr>
              <a:t>Near Term &amp; Long Term Future RFCs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ヒラギノ角ゴ Pro W3" pitchFamily="-111" charset="-128"/>
              </a:rPr>
              <a:t>RFCs Under Review</a:t>
            </a:r>
          </a:p>
        </p:txBody>
      </p:sp>
      <p:sp>
        <p:nvSpPr>
          <p:cNvPr id="24580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ヒラギノ角ゴ Pro W3" pitchFamily="-111" charset="-128"/>
              </a:rPr>
              <a:t>CF Metadata Conventions</a:t>
            </a:r>
          </a:p>
          <a:p>
            <a:pPr eaLnBrk="1" hangingPunct="1"/>
            <a:r>
              <a:rPr lang="en-US" dirty="0" smtClean="0">
                <a:ea typeface="ヒラギノ角ゴ Pro W3" pitchFamily="-111" charset="-128"/>
              </a:rPr>
              <a:t>ECHO Metadata Model</a:t>
            </a:r>
          </a:p>
          <a:p>
            <a:pPr eaLnBrk="1" hangingPunct="1"/>
            <a:r>
              <a:rPr lang="en-US" dirty="0" smtClean="0">
                <a:ea typeface="ヒラギノ角ゴ Pro W3" pitchFamily="-111" charset="-128"/>
              </a:rPr>
              <a:t>Mapping HDF5 to DAP2</a:t>
            </a:r>
          </a:p>
          <a:p>
            <a:pPr eaLnBrk="1" hangingPunct="1"/>
            <a:r>
              <a:rPr lang="en-US" dirty="0" smtClean="0">
                <a:ea typeface="ヒラギノ角ゴ Pro W3" pitchFamily="-111" charset="-128"/>
              </a:rPr>
              <a:t>NetCDF-4/HDF5 File Format</a:t>
            </a:r>
          </a:p>
        </p:txBody>
      </p:sp>
      <p:sp>
        <p:nvSpPr>
          <p:cNvPr id="24581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US" sz="2200" smtClean="0">
                <a:ea typeface="ヒラギノ角ゴ Pro W3" pitchFamily="-111" charset="-128"/>
              </a:rPr>
              <a:t>Tech Areas for Future  RFCs</a:t>
            </a:r>
          </a:p>
        </p:txBody>
      </p:sp>
      <p:sp>
        <p:nvSpPr>
          <p:cNvPr id="24582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>
              <a:lnSpc>
                <a:spcPct val="65000"/>
              </a:lnSpc>
            </a:pPr>
            <a:r>
              <a:rPr lang="en-US" sz="2200" dirty="0" smtClean="0">
                <a:ea typeface="ヒラギノ角ゴ Pro W3" pitchFamily="-111" charset="-128"/>
              </a:rPr>
              <a:t>Web Services (e.g. REST, SOAP, ..)</a:t>
            </a:r>
          </a:p>
          <a:p>
            <a:pPr eaLnBrk="1" hangingPunct="1">
              <a:lnSpc>
                <a:spcPct val="65000"/>
              </a:lnSpc>
            </a:pPr>
            <a:r>
              <a:rPr lang="en-US" sz="2200" dirty="0" smtClean="0">
                <a:ea typeface="ヒラギノ角ゴ Pro W3" pitchFamily="-111" charset="-128"/>
              </a:rPr>
              <a:t>Catalog services (e.g. OGC CSW,…)</a:t>
            </a:r>
          </a:p>
          <a:p>
            <a:pPr eaLnBrk="1" hangingPunct="1">
              <a:lnSpc>
                <a:spcPct val="65000"/>
              </a:lnSpc>
            </a:pPr>
            <a:r>
              <a:rPr lang="en-US" sz="2200" dirty="0" smtClean="0">
                <a:ea typeface="ヒラギノ角ゴ Pro W3" pitchFamily="-111" charset="-128"/>
              </a:rPr>
              <a:t>Metadata standards (e.g. ISO 19115,…)</a:t>
            </a:r>
          </a:p>
          <a:p>
            <a:pPr eaLnBrk="1" hangingPunct="1">
              <a:lnSpc>
                <a:spcPct val="65000"/>
              </a:lnSpc>
            </a:pPr>
            <a:r>
              <a:rPr lang="en-US" sz="2200" dirty="0" smtClean="0">
                <a:ea typeface="ヒラギノ角ゴ Pro W3" pitchFamily="-111" charset="-128"/>
              </a:rPr>
              <a:t>Visualization standards  (e.g. KML,..)</a:t>
            </a:r>
          </a:p>
          <a:p>
            <a:pPr eaLnBrk="1" hangingPunct="1">
              <a:lnSpc>
                <a:spcPct val="65000"/>
              </a:lnSpc>
            </a:pPr>
            <a:r>
              <a:rPr lang="en-US" sz="2200" dirty="0" smtClean="0">
                <a:ea typeface="ヒラギノ角ゴ Pro W3" pitchFamily="-111" charset="-128"/>
              </a:rPr>
              <a:t>File Formats (e.g. NetCDF4,..)</a:t>
            </a:r>
          </a:p>
          <a:p>
            <a:pPr eaLnBrk="1" hangingPunct="1">
              <a:lnSpc>
                <a:spcPct val="65000"/>
              </a:lnSpc>
            </a:pPr>
            <a:r>
              <a:rPr lang="en-US" sz="2200" dirty="0" smtClean="0">
                <a:ea typeface="ヒラギノ角ゴ Pro W3" pitchFamily="-111" charset="-128"/>
              </a:rPr>
              <a:t>Interface standards (e.g. DAP v4, …)</a:t>
            </a:r>
          </a:p>
          <a:p>
            <a:pPr eaLnBrk="1" hangingPunct="1">
              <a:lnSpc>
                <a:spcPct val="65000"/>
              </a:lnSpc>
            </a:pPr>
            <a:r>
              <a:rPr lang="en-US" sz="2200" dirty="0" smtClean="0">
                <a:ea typeface="ヒラギノ角ゴ Pro W3" pitchFamily="-111" charset="-128"/>
              </a:rPr>
              <a:t>Data modeling </a:t>
            </a:r>
          </a:p>
          <a:p>
            <a:pPr eaLnBrk="1" hangingPunct="1">
              <a:lnSpc>
                <a:spcPct val="65000"/>
              </a:lnSpc>
            </a:pPr>
            <a:r>
              <a:rPr lang="en-US" sz="2200" dirty="0" smtClean="0">
                <a:ea typeface="ヒラギノ角ゴ Pro W3" pitchFamily="-111" charset="-128"/>
              </a:rPr>
              <a:t>Data Fusion</a:t>
            </a:r>
          </a:p>
          <a:p>
            <a:pPr eaLnBrk="1" hangingPunct="1">
              <a:lnSpc>
                <a:spcPct val="65000"/>
              </a:lnSpc>
            </a:pPr>
            <a:endParaRPr lang="en-US" sz="2200" dirty="0" smtClean="0">
              <a:ea typeface="ヒラギノ角ゴ Pro W3" pitchFamily="-111" charset="-128"/>
            </a:endParaRP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7F0151C-2D64-49B9-BFB9-C3E0AE5E1EA8}" type="slidenum">
              <a:rPr lang="en-US"/>
              <a:pPr/>
              <a:t>11</a:t>
            </a:fld>
            <a:endParaRPr lang="en-US"/>
          </a:p>
        </p:txBody>
      </p:sp>
      <p:sp>
        <p:nvSpPr>
          <p:cNvPr id="24584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NASA Earth Science Data Systems Standards  -  IGARSS - August, 2010</a:t>
            </a:r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Back-UP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13C97-5838-4B2E-97A3-1C20831A8C1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NASA Earth Science Data Systems Standards  -  IGARSS - August, 2010</a:t>
            </a:r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Decadal Survey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At NASA’s request, the National Research Council (NRC) looks out ten or more years into the future and prioritize research areas, observations, and notional missions to make those observations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NRC completed its first decadal survey for Earth science in Jan 2007 at the request of NASA, NOAA, and USGS.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For the next decade, the decadal survey identified 15 missions for NASA and 3 for NOAA including 1 joint NASA/NOAA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17 total (NASA &amp; NOAA) missions are presented as the result of prioritization methodology designed to achieve a robust, integrated program.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15 missions for NASA are presented in 3 time-phased blocks.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17 missions form a minimal, yet robust, observation component of an Earth information system that is capable of addressing a broad range of societal need.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D75338-03FE-4631-808E-4781DE9FB86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NASA Earth Science Data Systems Standards  -  IGARSS - August, 2010</a:t>
            </a:r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ヒラギノ角ゴ Pro W3" pitchFamily="-111" charset="-128"/>
              </a:rPr>
              <a:t>Process Diagram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0D61406-0C24-49CA-8FC8-A7F031CC9D6A}" type="slidenum">
              <a:rPr lang="en-US"/>
              <a:pPr/>
              <a:t>14</a:t>
            </a:fld>
            <a:endParaRPr lang="en-US"/>
          </a:p>
        </p:txBody>
      </p:sp>
      <p:grpSp>
        <p:nvGrpSpPr>
          <p:cNvPr id="20484" name="Group 38"/>
          <p:cNvGrpSpPr>
            <a:grpSpLocks/>
          </p:cNvGrpSpPr>
          <p:nvPr/>
        </p:nvGrpSpPr>
        <p:grpSpPr bwMode="auto">
          <a:xfrm>
            <a:off x="212725" y="1143000"/>
            <a:ext cx="7940675" cy="5557838"/>
            <a:chOff x="212725" y="314325"/>
            <a:chExt cx="8778875" cy="6386513"/>
          </a:xfrm>
        </p:grpSpPr>
        <p:sp>
          <p:nvSpPr>
            <p:cNvPr id="20487" name="AutoShape 2"/>
            <p:cNvSpPr>
              <a:spLocks noChangeAspect="1" noChangeArrowheads="1"/>
            </p:cNvSpPr>
            <p:nvPr/>
          </p:nvSpPr>
          <p:spPr bwMode="auto">
            <a:xfrm>
              <a:off x="3328988" y="2044868"/>
              <a:ext cx="1552575" cy="644358"/>
            </a:xfrm>
            <a:prstGeom prst="foldedCorner">
              <a:avLst>
                <a:gd name="adj" fmla="val 125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1421" tIns="712" rIns="1421" bIns="712" anchor="b" anchorCtr="1">
              <a:spAutoFit/>
            </a:bodyPr>
            <a:lstStyle/>
            <a:p>
              <a:pPr algn="ctr" eaLnBrk="0" hangingPunct="0"/>
              <a:r>
                <a:rPr lang="en-US" sz="1600">
                  <a:latin typeface="Calibri" pitchFamily="-111" charset="0"/>
                </a:rPr>
                <a:t>Proposed Standard</a:t>
              </a:r>
            </a:p>
          </p:txBody>
        </p:sp>
        <p:cxnSp>
          <p:nvCxnSpPr>
            <p:cNvPr id="20488" name="AutoShape 3"/>
            <p:cNvCxnSpPr>
              <a:cxnSpLocks noChangeAspect="1" noChangeShapeType="1"/>
              <a:stCxn id="20501" idx="3"/>
              <a:endCxn id="20499" idx="1"/>
            </p:cNvCxnSpPr>
            <p:nvPr/>
          </p:nvCxnSpPr>
          <p:spPr bwMode="auto">
            <a:xfrm>
              <a:off x="1981200" y="756017"/>
              <a:ext cx="744539" cy="244108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0489" name="AutoShape 4"/>
            <p:cNvCxnSpPr>
              <a:cxnSpLocks noChangeAspect="1" noChangeShapeType="1"/>
              <a:stCxn id="20491" idx="2"/>
              <a:endCxn id="20500" idx="1"/>
            </p:cNvCxnSpPr>
            <p:nvPr/>
          </p:nvCxnSpPr>
          <p:spPr bwMode="auto">
            <a:xfrm rot="16200000" flipH="1">
              <a:off x="5475644" y="4485126"/>
              <a:ext cx="1493921" cy="229314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0490" name="AutoShape 5"/>
            <p:cNvCxnSpPr>
              <a:cxnSpLocks noChangeAspect="1" noChangeShapeType="1"/>
              <a:stCxn id="20491" idx="0"/>
              <a:endCxn id="20487" idx="2"/>
            </p:cNvCxnSpPr>
            <p:nvPr/>
          </p:nvCxnSpPr>
          <p:spPr bwMode="auto">
            <a:xfrm rot="16200000" flipV="1">
              <a:off x="4297761" y="2496741"/>
              <a:ext cx="585787" cy="970757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 type="triangle" w="med" len="med"/>
              <a:tailEnd/>
            </a:ln>
          </p:spPr>
        </p:cxnSp>
        <p:sp>
          <p:nvSpPr>
            <p:cNvPr id="20491" name="AutoShape 7"/>
            <p:cNvSpPr>
              <a:spLocks noChangeAspect="1" noChangeArrowheads="1"/>
            </p:cNvSpPr>
            <p:nvPr/>
          </p:nvSpPr>
          <p:spPr bwMode="auto">
            <a:xfrm>
              <a:off x="2725738" y="3275013"/>
              <a:ext cx="4700587" cy="1609725"/>
            </a:xfrm>
            <a:prstGeom prst="roundRect">
              <a:avLst>
                <a:gd name="adj" fmla="val 16667"/>
              </a:avLst>
            </a:prstGeom>
            <a:solidFill>
              <a:schemeClr val="bg1">
                <a:alpha val="50195"/>
              </a:schemeClr>
            </a:solidFill>
            <a:ln w="38100">
              <a:solidFill>
                <a:schemeClr val="tx1"/>
              </a:solidFill>
              <a:prstDash val="dashDot"/>
              <a:round/>
              <a:headEnd/>
              <a:tailEnd/>
            </a:ln>
          </p:spPr>
          <p:txBody>
            <a:bodyPr wrap="none" lIns="1421" tIns="712" rIns="1421" bIns="712"/>
            <a:lstStyle/>
            <a:p>
              <a:pPr algn="r" eaLnBrk="0" hangingPunct="0"/>
              <a:r>
                <a:rPr lang="en-US" sz="2400" b="1">
                  <a:latin typeface="Calibri" pitchFamily="-111" charset="0"/>
                </a:rPr>
                <a:t> </a:t>
              </a:r>
              <a:r>
                <a:rPr lang="en-US" sz="2000" b="1">
                  <a:latin typeface="Calibri" pitchFamily="-111" charset="0"/>
                </a:rPr>
                <a:t>Community Review</a:t>
              </a:r>
              <a:endParaRPr lang="en-US" sz="2400" b="1">
                <a:latin typeface="Calibri" pitchFamily="-111" charset="0"/>
              </a:endParaRPr>
            </a:p>
          </p:txBody>
        </p:sp>
        <p:cxnSp>
          <p:nvCxnSpPr>
            <p:cNvPr id="20492" name="AutoShape 8"/>
            <p:cNvCxnSpPr>
              <a:cxnSpLocks noChangeAspect="1" noChangeShapeType="1"/>
              <a:stCxn id="20495" idx="3"/>
              <a:endCxn id="20493" idx="1"/>
            </p:cNvCxnSpPr>
            <p:nvPr/>
          </p:nvCxnSpPr>
          <p:spPr bwMode="auto">
            <a:xfrm>
              <a:off x="5176838" y="4262438"/>
              <a:ext cx="444500" cy="231775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20493" name="AutoShape 9"/>
            <p:cNvSpPr>
              <a:spLocks noChangeAspect="1" noChangeArrowheads="1"/>
            </p:cNvSpPr>
            <p:nvPr/>
          </p:nvSpPr>
          <p:spPr bwMode="auto">
            <a:xfrm>
              <a:off x="5621338" y="4240213"/>
              <a:ext cx="1531937" cy="506412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49019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1421" tIns="712" rIns="1421" bIns="712" anchor="b" anchorCtr="1"/>
            <a:lstStyle/>
            <a:p>
              <a:pPr algn="ctr" eaLnBrk="0" hangingPunct="0"/>
              <a:r>
                <a:rPr lang="en-US" sz="1200">
                  <a:latin typeface="Calibri" pitchFamily="-111" charset="0"/>
                </a:rPr>
                <a:t>Recommendation</a:t>
              </a:r>
            </a:p>
          </p:txBody>
        </p:sp>
        <p:sp>
          <p:nvSpPr>
            <p:cNvPr id="20494" name="AutoShape 10"/>
            <p:cNvSpPr>
              <a:spLocks noChangeAspect="1" noChangeArrowheads="1"/>
            </p:cNvSpPr>
            <p:nvPr/>
          </p:nvSpPr>
          <p:spPr bwMode="auto">
            <a:xfrm>
              <a:off x="6184900" y="4122738"/>
              <a:ext cx="409575" cy="203200"/>
            </a:xfrm>
            <a:prstGeom prst="roundRect">
              <a:avLst>
                <a:gd name="adj" fmla="val 16667"/>
              </a:avLst>
            </a:prstGeom>
            <a:solidFill>
              <a:srgbClr val="33CCCC"/>
            </a:solidFill>
            <a:ln w="9525">
              <a:noFill/>
              <a:round/>
              <a:headEnd/>
              <a:tailEnd/>
            </a:ln>
          </p:spPr>
          <p:txBody>
            <a:bodyPr wrap="none" lIns="1421" tIns="712" rIns="1421" bIns="712" anchor="b" anchorCtr="1"/>
            <a:lstStyle/>
            <a:p>
              <a:pPr algn="ctr" eaLnBrk="0" hangingPunct="0"/>
              <a:r>
                <a:rPr lang="en-US" sz="1200">
                  <a:latin typeface="Calibri" pitchFamily="-111" charset="0"/>
                </a:rPr>
                <a:t> SPG</a:t>
              </a:r>
            </a:p>
          </p:txBody>
        </p:sp>
        <p:sp>
          <p:nvSpPr>
            <p:cNvPr id="20495" name="AutoShape 11"/>
            <p:cNvSpPr>
              <a:spLocks noChangeAspect="1" noChangeArrowheads="1"/>
            </p:cNvSpPr>
            <p:nvPr/>
          </p:nvSpPr>
          <p:spPr bwMode="auto">
            <a:xfrm>
              <a:off x="3389313" y="3724275"/>
              <a:ext cx="1787525" cy="1074738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49019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1421" tIns="712" rIns="1421" bIns="712" anchor="b" anchorCtr="1"/>
            <a:lstStyle/>
            <a:p>
              <a:pPr algn="ctr" eaLnBrk="0" hangingPunct="0"/>
              <a:r>
                <a:rPr lang="en-US" sz="1200">
                  <a:latin typeface="Calibri" pitchFamily="-111" charset="0"/>
                </a:rPr>
                <a:t>Evaluate Proposed Standard Implementations and Community Response</a:t>
              </a:r>
            </a:p>
          </p:txBody>
        </p:sp>
        <p:sp>
          <p:nvSpPr>
            <p:cNvPr id="20496" name="AutoShape 12"/>
            <p:cNvSpPr>
              <a:spLocks noChangeAspect="1" noChangeArrowheads="1"/>
            </p:cNvSpPr>
            <p:nvPr/>
          </p:nvSpPr>
          <p:spPr bwMode="auto">
            <a:xfrm>
              <a:off x="4513263" y="3609975"/>
              <a:ext cx="409575" cy="203200"/>
            </a:xfrm>
            <a:prstGeom prst="roundRect">
              <a:avLst>
                <a:gd name="adj" fmla="val 16667"/>
              </a:avLst>
            </a:prstGeom>
            <a:solidFill>
              <a:srgbClr val="33CCCC"/>
            </a:solidFill>
            <a:ln w="9525">
              <a:noFill/>
              <a:round/>
              <a:headEnd/>
              <a:tailEnd/>
            </a:ln>
          </p:spPr>
          <p:txBody>
            <a:bodyPr wrap="none" lIns="1421" tIns="712" rIns="1421" bIns="712" anchor="b" anchorCtr="1"/>
            <a:lstStyle/>
            <a:p>
              <a:pPr algn="ctr" eaLnBrk="0" hangingPunct="0"/>
              <a:r>
                <a:rPr lang="en-US" sz="1200">
                  <a:latin typeface="Calibri" pitchFamily="-111" charset="0"/>
                </a:rPr>
                <a:t>TWG</a:t>
              </a:r>
            </a:p>
          </p:txBody>
        </p:sp>
        <p:sp>
          <p:nvSpPr>
            <p:cNvPr id="20497" name="AutoShape 13"/>
            <p:cNvSpPr>
              <a:spLocks noChangeAspect="1" noChangeArrowheads="1"/>
            </p:cNvSpPr>
            <p:nvPr/>
          </p:nvSpPr>
          <p:spPr bwMode="auto">
            <a:xfrm>
              <a:off x="2974975" y="3535363"/>
              <a:ext cx="1427163" cy="5080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49019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1421" tIns="712" rIns="1421" bIns="712" anchor="b" anchorCtr="1"/>
            <a:lstStyle/>
            <a:p>
              <a:pPr algn="ctr" eaLnBrk="0" hangingPunct="0"/>
              <a:r>
                <a:rPr lang="en-US" sz="1200">
                  <a:latin typeface="Calibri" pitchFamily="-111" charset="0"/>
                </a:rPr>
                <a:t>Evaluate Proposed Standard</a:t>
              </a:r>
            </a:p>
          </p:txBody>
        </p:sp>
        <p:sp>
          <p:nvSpPr>
            <p:cNvPr id="20498" name="AutoShape 14"/>
            <p:cNvSpPr>
              <a:spLocks noChangeAspect="1" noChangeArrowheads="1"/>
            </p:cNvSpPr>
            <p:nvPr/>
          </p:nvSpPr>
          <p:spPr bwMode="auto">
            <a:xfrm>
              <a:off x="3151188" y="3409950"/>
              <a:ext cx="987425" cy="204788"/>
            </a:xfrm>
            <a:prstGeom prst="roundRect">
              <a:avLst>
                <a:gd name="adj" fmla="val 16667"/>
              </a:avLst>
            </a:prstGeom>
            <a:solidFill>
              <a:srgbClr val="33CCCC"/>
            </a:solidFill>
            <a:ln w="9525">
              <a:noFill/>
              <a:round/>
              <a:headEnd/>
              <a:tailEnd/>
            </a:ln>
          </p:spPr>
          <p:txBody>
            <a:bodyPr wrap="none" lIns="1421" tIns="712" rIns="1421" bIns="712" anchor="b" anchorCtr="1"/>
            <a:lstStyle/>
            <a:p>
              <a:pPr algn="ctr" eaLnBrk="0" hangingPunct="0"/>
              <a:r>
                <a:rPr lang="en-US" sz="1200">
                  <a:latin typeface="Calibri" pitchFamily="-111" charset="0"/>
                </a:rPr>
                <a:t>Stakeholders</a:t>
              </a:r>
            </a:p>
          </p:txBody>
        </p:sp>
        <p:sp>
          <p:nvSpPr>
            <p:cNvPr id="20499" name="AutoShape 15"/>
            <p:cNvSpPr>
              <a:spLocks noChangeArrowheads="1"/>
            </p:cNvSpPr>
            <p:nvPr/>
          </p:nvSpPr>
          <p:spPr bwMode="auto">
            <a:xfrm>
              <a:off x="2725738" y="314325"/>
              <a:ext cx="4700587" cy="13716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alpha val="50195"/>
              </a:schemeClr>
            </a:solidFill>
            <a:ln w="38100">
              <a:solidFill>
                <a:schemeClr val="tx1"/>
              </a:solidFill>
              <a:prstDash val="dashDot"/>
              <a:round/>
              <a:headEnd/>
              <a:tailEnd/>
            </a:ln>
          </p:spPr>
          <p:txBody>
            <a:bodyPr wrap="none" lIns="1421" tIns="712" rIns="1421" bIns="712"/>
            <a:lstStyle/>
            <a:p>
              <a:pPr eaLnBrk="0" hangingPunct="0"/>
              <a:r>
                <a:rPr lang="en-US" sz="2000" b="1">
                  <a:latin typeface="Calibri" pitchFamily="-111" charset="0"/>
                </a:rPr>
                <a:t> Initial Screening</a:t>
              </a:r>
              <a:endParaRPr lang="en-US">
                <a:latin typeface="Calibri" pitchFamily="-111" charset="0"/>
              </a:endParaRPr>
            </a:p>
            <a:p>
              <a:pPr lvl="1" eaLnBrk="0" hangingPunct="0">
                <a:buFont typeface="Wingdings" pitchFamily="-111" charset="2"/>
                <a:buChar char="ü"/>
              </a:pPr>
              <a:r>
                <a:rPr lang="en-US">
                  <a:latin typeface="Calibri" pitchFamily="-111" charset="0"/>
                </a:rPr>
                <a:t>Initial review of the RFC</a:t>
              </a:r>
            </a:p>
            <a:p>
              <a:pPr lvl="1" eaLnBrk="0" hangingPunct="0">
                <a:buFont typeface="Wingdings" pitchFamily="-111" charset="2"/>
                <a:buChar char="ü"/>
              </a:pPr>
              <a:r>
                <a:rPr lang="en-US">
                  <a:latin typeface="Calibri" pitchFamily="-111" charset="0"/>
                </a:rPr>
                <a:t>Provide RFC submission support </a:t>
              </a:r>
            </a:p>
            <a:p>
              <a:pPr lvl="1" eaLnBrk="0" hangingPunct="0">
                <a:buFont typeface="Wingdings" pitchFamily="-111" charset="2"/>
                <a:buChar char="ü"/>
              </a:pPr>
              <a:r>
                <a:rPr lang="en-US">
                  <a:latin typeface="Calibri" pitchFamily="-111" charset="0"/>
                </a:rPr>
                <a:t>Form TWG; set schedule</a:t>
              </a:r>
              <a:endParaRPr lang="en-US" sz="2400" b="1">
                <a:latin typeface="Calibri" pitchFamily="-111" charset="0"/>
              </a:endParaRPr>
            </a:p>
          </p:txBody>
        </p:sp>
        <p:sp>
          <p:nvSpPr>
            <p:cNvPr id="20500" name="AutoShape 16"/>
            <p:cNvSpPr>
              <a:spLocks noChangeAspect="1" noChangeArrowheads="1"/>
            </p:cNvSpPr>
            <p:nvPr/>
          </p:nvSpPr>
          <p:spPr bwMode="auto">
            <a:xfrm>
              <a:off x="7369175" y="6056480"/>
              <a:ext cx="1552575" cy="644358"/>
            </a:xfrm>
            <a:prstGeom prst="foldedCorner">
              <a:avLst>
                <a:gd name="adj" fmla="val 125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1421" tIns="712" rIns="1421" bIns="712" anchor="b" anchorCtr="1">
              <a:spAutoFit/>
            </a:bodyPr>
            <a:lstStyle/>
            <a:p>
              <a:pPr algn="ctr" eaLnBrk="0" hangingPunct="0"/>
              <a:r>
                <a:rPr lang="en-US" sz="1600">
                  <a:latin typeface="Calibri" pitchFamily="-111" charset="0"/>
                </a:rPr>
                <a:t>Recommended Standard</a:t>
              </a:r>
            </a:p>
          </p:txBody>
        </p:sp>
        <p:sp>
          <p:nvSpPr>
            <p:cNvPr id="20501" name="AutoShape 17"/>
            <p:cNvSpPr>
              <a:spLocks noChangeAspect="1" noChangeArrowheads="1"/>
            </p:cNvSpPr>
            <p:nvPr/>
          </p:nvSpPr>
          <p:spPr bwMode="auto">
            <a:xfrm>
              <a:off x="428625" y="594458"/>
              <a:ext cx="1552575" cy="323117"/>
            </a:xfrm>
            <a:prstGeom prst="foldedCorner">
              <a:avLst>
                <a:gd name="adj" fmla="val 125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1421" tIns="712" rIns="1421" bIns="712" anchor="b" anchorCtr="1">
              <a:spAutoFit/>
            </a:bodyPr>
            <a:lstStyle/>
            <a:p>
              <a:pPr algn="ctr" eaLnBrk="0" hangingPunct="0"/>
              <a:r>
                <a:rPr lang="en-US" sz="1600">
                  <a:latin typeface="Calibri" pitchFamily="-111" charset="0"/>
                </a:rPr>
                <a:t>RFC</a:t>
              </a:r>
            </a:p>
          </p:txBody>
        </p:sp>
        <p:grpSp>
          <p:nvGrpSpPr>
            <p:cNvPr id="20502" name="Group 34"/>
            <p:cNvGrpSpPr>
              <a:grpSpLocks/>
            </p:cNvGrpSpPr>
            <p:nvPr/>
          </p:nvGrpSpPr>
          <p:grpSpPr bwMode="auto">
            <a:xfrm>
              <a:off x="212725" y="2746375"/>
              <a:ext cx="2260600" cy="946150"/>
              <a:chOff x="134" y="1730"/>
              <a:chExt cx="1424" cy="596"/>
            </a:xfrm>
          </p:grpSpPr>
          <p:sp>
            <p:nvSpPr>
              <p:cNvPr id="20514" name="Rectangle 19"/>
              <p:cNvSpPr>
                <a:spLocks noChangeArrowheads="1"/>
              </p:cNvSpPr>
              <p:nvPr/>
            </p:nvSpPr>
            <p:spPr bwMode="auto">
              <a:xfrm>
                <a:off x="134" y="1806"/>
                <a:ext cx="1424" cy="5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tIns="182880" bIns="182880" anchor="ctr"/>
              <a:lstStyle/>
              <a:p>
                <a:pPr eaLnBrk="0" hangingPunct="0"/>
                <a:r>
                  <a:rPr lang="en-US" sz="1600">
                    <a:latin typeface="Calibri" pitchFamily="-111" charset="0"/>
                  </a:rPr>
                  <a:t>Review Questions:</a:t>
                </a:r>
              </a:p>
              <a:p>
                <a:pPr eaLnBrk="0" hangingPunct="0">
                  <a:buFontTx/>
                  <a:buChar char="•"/>
                </a:pPr>
                <a:r>
                  <a:rPr lang="en-US" sz="1200">
                    <a:latin typeface="Calibri" pitchFamily="-111" charset="0"/>
                  </a:rPr>
                  <a:t> Technical Specification</a:t>
                </a:r>
              </a:p>
              <a:p>
                <a:pPr eaLnBrk="0" hangingPunct="0">
                  <a:buFontTx/>
                  <a:buChar char="•"/>
                </a:pPr>
                <a:r>
                  <a:rPr lang="en-US" sz="1200">
                    <a:latin typeface="Calibri" pitchFamily="-111" charset="0"/>
                  </a:rPr>
                  <a:t> Operational Readiness</a:t>
                </a:r>
              </a:p>
              <a:p>
                <a:pPr eaLnBrk="0" hangingPunct="0">
                  <a:buFontTx/>
                  <a:buChar char="•"/>
                </a:pPr>
                <a:r>
                  <a:rPr lang="en-US" sz="1200">
                    <a:latin typeface="Calibri" pitchFamily="-111" charset="0"/>
                  </a:rPr>
                  <a:t> Suitability for Use</a:t>
                </a:r>
              </a:p>
            </p:txBody>
          </p:sp>
          <p:sp>
            <p:nvSpPr>
              <p:cNvPr id="20515" name="AutoShape 20"/>
              <p:cNvSpPr>
                <a:spLocks noChangeAspect="1" noChangeArrowheads="1"/>
              </p:cNvSpPr>
              <p:nvPr/>
            </p:nvSpPr>
            <p:spPr bwMode="auto">
              <a:xfrm>
                <a:off x="1261" y="1730"/>
                <a:ext cx="258" cy="128"/>
              </a:xfrm>
              <a:prstGeom prst="roundRect">
                <a:avLst>
                  <a:gd name="adj" fmla="val 16667"/>
                </a:avLst>
              </a:prstGeom>
              <a:solidFill>
                <a:srgbClr val="33CC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1421" tIns="712" rIns="1421" bIns="712" anchor="b" anchorCtr="1"/>
              <a:lstStyle/>
              <a:p>
                <a:pPr algn="ctr" eaLnBrk="0" hangingPunct="0"/>
                <a:r>
                  <a:rPr lang="en-US" sz="1200">
                    <a:latin typeface="Calibri" pitchFamily="-111" charset="0"/>
                  </a:rPr>
                  <a:t>TWG</a:t>
                </a:r>
              </a:p>
            </p:txBody>
          </p:sp>
        </p:grpSp>
        <p:cxnSp>
          <p:nvCxnSpPr>
            <p:cNvPr id="20503" name="AutoShape 22"/>
            <p:cNvCxnSpPr>
              <a:cxnSpLocks noChangeShapeType="1"/>
              <a:stCxn id="20514" idx="2"/>
              <a:endCxn id="20491" idx="1"/>
            </p:cNvCxnSpPr>
            <p:nvPr/>
          </p:nvCxnSpPr>
          <p:spPr bwMode="auto">
            <a:xfrm rot="16200000" flipH="1">
              <a:off x="1831182" y="3204368"/>
              <a:ext cx="387350" cy="1363663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20504" name="AutoShape 23"/>
            <p:cNvSpPr>
              <a:spLocks noChangeAspect="1" noChangeArrowheads="1"/>
            </p:cNvSpPr>
            <p:nvPr/>
          </p:nvSpPr>
          <p:spPr bwMode="auto">
            <a:xfrm>
              <a:off x="5245100" y="2044868"/>
              <a:ext cx="1552575" cy="644358"/>
            </a:xfrm>
            <a:prstGeom prst="foldedCorner">
              <a:avLst>
                <a:gd name="adj" fmla="val 125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1421" tIns="712" rIns="1421" bIns="712" anchor="b" anchorCtr="1">
              <a:spAutoFit/>
            </a:bodyPr>
            <a:lstStyle/>
            <a:p>
              <a:pPr algn="ctr" eaLnBrk="0" hangingPunct="0"/>
              <a:r>
                <a:rPr lang="en-US" sz="1600">
                  <a:latin typeface="Calibri" pitchFamily="-111" charset="0"/>
                </a:rPr>
                <a:t>Technical </a:t>
              </a:r>
            </a:p>
            <a:p>
              <a:pPr algn="ctr" eaLnBrk="0" hangingPunct="0"/>
              <a:r>
                <a:rPr lang="en-US" sz="1600">
                  <a:latin typeface="Calibri" pitchFamily="-111" charset="0"/>
                </a:rPr>
                <a:t>Note</a:t>
              </a:r>
            </a:p>
          </p:txBody>
        </p:sp>
        <p:cxnSp>
          <p:nvCxnSpPr>
            <p:cNvPr id="20505" name="AutoShape 24"/>
            <p:cNvCxnSpPr>
              <a:cxnSpLocks noChangeShapeType="1"/>
              <a:stCxn id="20504" idx="2"/>
              <a:endCxn id="20491" idx="0"/>
            </p:cNvCxnSpPr>
            <p:nvPr/>
          </p:nvCxnSpPr>
          <p:spPr bwMode="auto">
            <a:xfrm rot="5400000">
              <a:off x="5255817" y="2509441"/>
              <a:ext cx="585787" cy="94535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20506" name="AutoShape 25"/>
            <p:cNvSpPr>
              <a:spLocks noChangeAspect="1" noChangeArrowheads="1"/>
            </p:cNvSpPr>
            <p:nvPr/>
          </p:nvSpPr>
          <p:spPr bwMode="auto">
            <a:xfrm>
              <a:off x="7369175" y="5378618"/>
              <a:ext cx="1552575" cy="644358"/>
            </a:xfrm>
            <a:prstGeom prst="foldedCorner">
              <a:avLst>
                <a:gd name="adj" fmla="val 125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1421" tIns="712" rIns="1421" bIns="712" anchor="b" anchorCtr="1">
              <a:spAutoFit/>
            </a:bodyPr>
            <a:lstStyle/>
            <a:p>
              <a:pPr algn="ctr" eaLnBrk="0" hangingPunct="0"/>
              <a:r>
                <a:rPr lang="en-US" sz="1600">
                  <a:latin typeface="Calibri" pitchFamily="-111" charset="0"/>
                </a:rPr>
                <a:t>Technical </a:t>
              </a:r>
            </a:p>
            <a:p>
              <a:pPr algn="ctr" eaLnBrk="0" hangingPunct="0"/>
              <a:r>
                <a:rPr lang="en-US" sz="1600">
                  <a:latin typeface="Calibri" pitchFamily="-111" charset="0"/>
                </a:rPr>
                <a:t>Note</a:t>
              </a:r>
            </a:p>
          </p:txBody>
        </p:sp>
        <p:cxnSp>
          <p:nvCxnSpPr>
            <p:cNvPr id="20507" name="AutoShape 26"/>
            <p:cNvCxnSpPr>
              <a:cxnSpLocks noChangeShapeType="1"/>
              <a:stCxn id="20491" idx="2"/>
              <a:endCxn id="20506" idx="1"/>
            </p:cNvCxnSpPr>
            <p:nvPr/>
          </p:nvCxnSpPr>
          <p:spPr bwMode="auto">
            <a:xfrm rot="16200000" flipH="1">
              <a:off x="5814575" y="4146196"/>
              <a:ext cx="816059" cy="2293143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20508" name="AutoShape 27"/>
            <p:cNvSpPr>
              <a:spLocks noChangeAspect="1" noChangeArrowheads="1"/>
            </p:cNvSpPr>
            <p:nvPr/>
          </p:nvSpPr>
          <p:spPr bwMode="auto">
            <a:xfrm>
              <a:off x="7439025" y="2081947"/>
              <a:ext cx="1552575" cy="323117"/>
            </a:xfrm>
            <a:prstGeom prst="foldedCorner">
              <a:avLst>
                <a:gd name="adj" fmla="val 1250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1421" tIns="712" rIns="1421" bIns="712" anchor="b" anchorCtr="1">
              <a:spAutoFit/>
            </a:bodyPr>
            <a:lstStyle/>
            <a:p>
              <a:pPr algn="ctr" eaLnBrk="0" hangingPunct="0"/>
              <a:r>
                <a:rPr lang="en-US" sz="1600">
                  <a:latin typeface="Calibri" pitchFamily="-111" charset="0"/>
                </a:rPr>
                <a:t>Reject</a:t>
              </a:r>
            </a:p>
          </p:txBody>
        </p:sp>
        <p:sp>
          <p:nvSpPr>
            <p:cNvPr id="20509" name="AutoShape 28"/>
            <p:cNvSpPr>
              <a:spLocks noChangeAspect="1" noChangeArrowheads="1"/>
            </p:cNvSpPr>
            <p:nvPr/>
          </p:nvSpPr>
          <p:spPr bwMode="auto">
            <a:xfrm>
              <a:off x="7339013" y="4952146"/>
              <a:ext cx="1552575" cy="323117"/>
            </a:xfrm>
            <a:prstGeom prst="foldedCorner">
              <a:avLst>
                <a:gd name="adj" fmla="val 1250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1421" tIns="712" rIns="1421" bIns="712" anchor="b" anchorCtr="1">
              <a:spAutoFit/>
            </a:bodyPr>
            <a:lstStyle/>
            <a:p>
              <a:pPr algn="ctr" eaLnBrk="0" hangingPunct="0"/>
              <a:r>
                <a:rPr lang="en-US" sz="1600">
                  <a:latin typeface="Calibri" pitchFamily="-111" charset="0"/>
                </a:rPr>
                <a:t>Reject</a:t>
              </a:r>
            </a:p>
          </p:txBody>
        </p:sp>
        <p:cxnSp>
          <p:nvCxnSpPr>
            <p:cNvPr id="20510" name="AutoShape 29"/>
            <p:cNvCxnSpPr>
              <a:cxnSpLocks noChangeShapeType="1"/>
              <a:stCxn id="20499" idx="2"/>
              <a:endCxn id="20508" idx="0"/>
            </p:cNvCxnSpPr>
            <p:nvPr/>
          </p:nvCxnSpPr>
          <p:spPr bwMode="auto">
            <a:xfrm rot="16200000" flipH="1">
              <a:off x="6447662" y="314296"/>
              <a:ext cx="396021" cy="313928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0511" name="AutoShape 30"/>
            <p:cNvCxnSpPr>
              <a:cxnSpLocks noChangeShapeType="1"/>
              <a:stCxn id="20491" idx="2"/>
              <a:endCxn id="20509" idx="1"/>
            </p:cNvCxnSpPr>
            <p:nvPr/>
          </p:nvCxnSpPr>
          <p:spPr bwMode="auto">
            <a:xfrm rot="16200000" flipH="1">
              <a:off x="6093039" y="3867731"/>
              <a:ext cx="228967" cy="2262981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0512" name="AutoShape 31"/>
            <p:cNvCxnSpPr>
              <a:cxnSpLocks noChangeShapeType="1"/>
              <a:stCxn id="20499" idx="2"/>
              <a:endCxn id="20487" idx="0"/>
            </p:cNvCxnSpPr>
            <p:nvPr/>
          </p:nvCxnSpPr>
          <p:spPr bwMode="auto">
            <a:xfrm rot="5400000">
              <a:off x="4411183" y="1380019"/>
              <a:ext cx="358942" cy="970757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0513" name="AutoShape 32"/>
            <p:cNvCxnSpPr>
              <a:cxnSpLocks noChangeShapeType="1"/>
              <a:stCxn id="20499" idx="2"/>
              <a:endCxn id="20504" idx="0"/>
            </p:cNvCxnSpPr>
            <p:nvPr/>
          </p:nvCxnSpPr>
          <p:spPr bwMode="auto">
            <a:xfrm rot="16200000" flipH="1">
              <a:off x="5369239" y="1392719"/>
              <a:ext cx="358942" cy="94535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sp>
        <p:nvSpPr>
          <p:cNvPr id="20485" name="Footer Placeholder 4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NASA Earth Science Data Systems Standards  -  IGARSS - August, 2010</a:t>
            </a:r>
            <a:endParaRPr lang="en-US"/>
          </a:p>
        </p:txBody>
      </p:sp>
      <p:sp>
        <p:nvSpPr>
          <p:cNvPr id="20486" name="AutoShape 21"/>
          <p:cNvSpPr>
            <a:spLocks noChangeAspect="1" noChangeArrowheads="1"/>
          </p:cNvSpPr>
          <p:nvPr/>
        </p:nvSpPr>
        <p:spPr bwMode="auto">
          <a:xfrm>
            <a:off x="5838825" y="1016000"/>
            <a:ext cx="409575" cy="203200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lIns="1421" tIns="712" rIns="1421" bIns="712" anchor="b" anchorCtr="1"/>
          <a:lstStyle/>
          <a:p>
            <a:pPr algn="ctr" eaLnBrk="0" hangingPunct="0"/>
            <a:r>
              <a:rPr lang="en-US" sz="1200">
                <a:latin typeface="Calibri" pitchFamily="-111" charset="0"/>
              </a:rPr>
              <a:t> SPG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ヒラギノ角ゴ Pro W3" pitchFamily="-111" charset="-128"/>
              </a:rPr>
              <a:t>NASA ESDS RFC List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963613" y="1290638"/>
          <a:ext cx="7845425" cy="4953000"/>
        </p:xfrm>
        <a:graphic>
          <a:graphicData uri="http://schemas.openxmlformats.org/drawingml/2006/table">
            <a:tbl>
              <a:tblPr/>
              <a:tblGrid>
                <a:gridCol w="1306512"/>
                <a:gridCol w="3922713"/>
                <a:gridCol w="582612"/>
                <a:gridCol w="1160463"/>
                <a:gridCol w="87312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ESDS-RFC 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Title 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Rev 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Class 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Status 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ESDS-RFC-001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Charter of the ESDS Standards Process Group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2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Note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Final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ESDS-RFC-002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The ESDS Standards Process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2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Note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Final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ESDS-RFC-003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Instructions to Authors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2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Note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Final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ESDS-RFC-004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The Data Access Protocol -- DAP 2.0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1.1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Standard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Final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ESDS-RFC-005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OpenGIS ® Web Map Service Version 1.3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1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Note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Final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ESDS-RFC-006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OpenGIS ® Web Map Service Version 1.1.1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1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Standard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Final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ESDS-RFC-007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HDF 5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1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Standard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Final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ESDS-RFC-008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HDF EOS 5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1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Standard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Final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ESDS-RFC-009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Aura Guidelines Technical Note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1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Note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Final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ESDS-RFC-010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Backtrack Orbit Search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Note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Final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ESDS-RFC-011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NetCDF Classic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Standard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Final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ESDS-RFC-012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GCMD Directory Interchange Format (DIF)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Standard</a:t>
                      </a: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Final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</a:tr>
            </a:tbl>
          </a:graphicData>
        </a:graphic>
      </p:graphicFrame>
      <p:sp>
        <p:nvSpPr>
          <p:cNvPr id="25689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9A50D93-AEB4-4067-9D75-CDF1D5EED372}" type="slidenum">
              <a:rPr lang="en-US"/>
              <a:pPr/>
              <a:t>15</a:t>
            </a:fld>
            <a:endParaRPr lang="en-US"/>
          </a:p>
        </p:txBody>
      </p:sp>
      <p:sp>
        <p:nvSpPr>
          <p:cNvPr id="25690" name="Footer Placeholder 1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NASA Earth Science Data Systems Standards  -  IGARSS - August, 2010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ヒラギノ角ゴ Pro W3" pitchFamily="-111" charset="-128"/>
              </a:rPr>
              <a:t>NASA ESDS RFC List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01613" y="1290638"/>
          <a:ext cx="8726487" cy="4295775"/>
        </p:xfrm>
        <a:graphic>
          <a:graphicData uri="http://schemas.openxmlformats.org/drawingml/2006/table">
            <a:tbl>
              <a:tblPr/>
              <a:tblGrid>
                <a:gridCol w="1454150"/>
                <a:gridCol w="4362450"/>
                <a:gridCol w="647700"/>
                <a:gridCol w="1290637"/>
                <a:gridCol w="971550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ESDS-RFC  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Title 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Rev 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Class 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Status 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ESDS-RFC-013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GCMD Service Entry Resource Format (SERF)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0.1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Standard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Proposed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ESDS-RFC-014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Interoperability between OGC CS/W and WCS Protocols</a:t>
                      </a: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0.1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Note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Final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ESDS-RFC-015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Provenance within Data Interoperability Standards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.01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Note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Proposed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ESDS-RFC-016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Lessons Learned Regarding WCS Design and Implementation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0.1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Standard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Final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ESDS-RFC-017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Mapping HDF5 to DAP2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0.1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Note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Proposed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ESDS-RFC-018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Creating File Format Guidelines - The Aura Experience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0.1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Note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Final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ESDS-RFC-019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ICARTT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0.1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Standard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Proposed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ESDS-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RFC-020</a:t>
                      </a: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ECHO Metadata Standard</a:t>
                      </a: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</a:t>
                      </a: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Standard</a:t>
                      </a: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Proposed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4E7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ESDS-RFC-021</a:t>
                      </a: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CF Metadata Conventions</a:t>
                      </a: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</a:t>
                      </a: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Standard</a:t>
                      </a: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Proposed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ESDS-RFC-022</a:t>
                      </a: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NetCDF-4/HDF-5 File Format RFC</a:t>
                      </a: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</a:t>
                      </a: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Standard</a:t>
                      </a: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Proposed</a:t>
                      </a:r>
                    </a:p>
                  </a:txBody>
                  <a:tcPr marL="65379" marR="6537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8CC"/>
                    </a:solidFill>
                  </a:tcPr>
                </a:tc>
              </a:tr>
            </a:tbl>
          </a:graphicData>
        </a:graphic>
      </p:graphicFrame>
      <p:sp>
        <p:nvSpPr>
          <p:cNvPr id="2669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76F725B-89F1-492C-8569-8B7EF5A15123}" type="slidenum">
              <a:rPr lang="en-US"/>
              <a:pPr/>
              <a:t>16</a:t>
            </a:fld>
            <a:endParaRPr lang="en-US"/>
          </a:p>
        </p:txBody>
      </p:sp>
      <p:sp>
        <p:nvSpPr>
          <p:cNvPr id="26696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NASA Earth Science Data Systems Standards  -  IGARSS - August, 2010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ea typeface="ヒラギノ角ゴ Pro W3" pitchFamily="-111" charset="-128"/>
              </a:rPr>
              <a:t>Technology Diffusion</a:t>
            </a:r>
          </a:p>
        </p:txBody>
      </p:sp>
      <p:sp>
        <p:nvSpPr>
          <p:cNvPr id="1028" name="Slide Number Placeholder 19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48F3EEC-77B2-44D4-9120-3B671E605DB6}" type="slidenum">
              <a:rPr lang="en-US"/>
              <a:pPr/>
              <a:t>1</a:t>
            </a:fld>
            <a:endParaRPr lang="en-US"/>
          </a:p>
        </p:txBody>
      </p:sp>
      <p:sp>
        <p:nvSpPr>
          <p:cNvPr id="1029" name="Footer Placeholder 20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NASA Earth Science Data Systems Standards  -  IGARSS - August, 2010</a:t>
            </a:r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81000" y="1752600"/>
          <a:ext cx="8458200" cy="3627438"/>
        </p:xfrm>
        <a:graphic>
          <a:graphicData uri="http://schemas.openxmlformats.org/presentationml/2006/ole">
            <p:oleObj spid="_x0000_s1026" name="Document" r:id="rId4" imgW="2968752" imgH="1274064" progId="Word.Document.8">
              <p:embed/>
            </p:oleObj>
          </a:graphicData>
        </a:graphic>
      </p:graphicFrame>
      <p:sp>
        <p:nvSpPr>
          <p:cNvPr id="1030" name="Freeform 5"/>
          <p:cNvSpPr>
            <a:spLocks/>
          </p:cNvSpPr>
          <p:nvPr/>
        </p:nvSpPr>
        <p:spPr bwMode="auto">
          <a:xfrm>
            <a:off x="457200" y="1233488"/>
            <a:ext cx="8001000" cy="3567112"/>
          </a:xfrm>
          <a:custGeom>
            <a:avLst/>
            <a:gdLst>
              <a:gd name="T0" fmla="*/ 2147483647 w 540"/>
              <a:gd name="T1" fmla="*/ 0 h 604"/>
              <a:gd name="T2" fmla="*/ 2147483647 w 540"/>
              <a:gd name="T3" fmla="*/ 2147483647 h 604"/>
              <a:gd name="T4" fmla="*/ 2147483647 w 540"/>
              <a:gd name="T5" fmla="*/ 2147483647 h 604"/>
              <a:gd name="T6" fmla="*/ 0 w 540"/>
              <a:gd name="T7" fmla="*/ 2147483647 h 604"/>
              <a:gd name="T8" fmla="*/ 0 60000 65536"/>
              <a:gd name="T9" fmla="*/ 0 60000 65536"/>
              <a:gd name="T10" fmla="*/ 0 60000 65536"/>
              <a:gd name="T11" fmla="*/ 0 60000 65536"/>
              <a:gd name="T12" fmla="*/ 0 w 540"/>
              <a:gd name="T13" fmla="*/ 0 h 604"/>
              <a:gd name="T14" fmla="*/ 540 w 540"/>
              <a:gd name="T15" fmla="*/ 604 h 6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0" h="604">
                <a:moveTo>
                  <a:pt x="540" y="0"/>
                </a:moveTo>
                <a:cubicBezTo>
                  <a:pt x="467" y="4"/>
                  <a:pt x="395" y="9"/>
                  <a:pt x="340" y="92"/>
                </a:cubicBezTo>
                <a:cubicBezTo>
                  <a:pt x="285" y="175"/>
                  <a:pt x="269" y="415"/>
                  <a:pt x="212" y="500"/>
                </a:cubicBezTo>
                <a:cubicBezTo>
                  <a:pt x="155" y="585"/>
                  <a:pt x="35" y="587"/>
                  <a:pt x="0" y="604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228600" y="1290638"/>
            <a:ext cx="76835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alibri" pitchFamily="-111" charset="0"/>
              </a:rPr>
              <a:t>100%</a:t>
            </a:r>
            <a:endParaRPr lang="en-US" sz="2400">
              <a:latin typeface="Calibri" pitchFamily="-111" charset="0"/>
            </a:endParaRPr>
          </a:p>
        </p:txBody>
      </p:sp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228600" y="4491038"/>
            <a:ext cx="51435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alibri" pitchFamily="-111" charset="0"/>
              </a:rPr>
              <a:t>0%</a:t>
            </a:r>
            <a:endParaRPr lang="en-US" sz="2400">
              <a:latin typeface="Calibri" pitchFamily="-111" charset="0"/>
            </a:endParaRPr>
          </a:p>
        </p:txBody>
      </p:sp>
      <p:sp>
        <p:nvSpPr>
          <p:cNvPr id="1033" name="Text Box 8"/>
          <p:cNvSpPr txBox="1">
            <a:spLocks noChangeArrowheads="1"/>
          </p:cNvSpPr>
          <p:nvPr/>
        </p:nvSpPr>
        <p:spPr bwMode="auto">
          <a:xfrm rot="-5400000">
            <a:off x="-312738" y="2582863"/>
            <a:ext cx="1387475" cy="45720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>
                <a:latin typeface="Calibri" pitchFamily="-111" charset="0"/>
              </a:rPr>
              <a:t>Adoption</a:t>
            </a:r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>
            <a:off x="228600" y="1295400"/>
            <a:ext cx="0" cy="3505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5" name="Group 17"/>
          <p:cNvGrpSpPr>
            <a:grpSpLocks/>
          </p:cNvGrpSpPr>
          <p:nvPr/>
        </p:nvGrpSpPr>
        <p:grpSpPr bwMode="auto">
          <a:xfrm>
            <a:off x="228600" y="1187450"/>
            <a:ext cx="8382000" cy="412750"/>
            <a:chOff x="228600" y="1143000"/>
            <a:chExt cx="8382000" cy="412750"/>
          </a:xfrm>
        </p:grpSpPr>
        <p:sp>
          <p:nvSpPr>
            <p:cNvPr id="1040" name="Line 10"/>
            <p:cNvSpPr>
              <a:spLocks noChangeShapeType="1"/>
            </p:cNvSpPr>
            <p:nvPr/>
          </p:nvSpPr>
          <p:spPr bwMode="auto">
            <a:xfrm>
              <a:off x="228600" y="1143000"/>
              <a:ext cx="838200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Text Box 11"/>
            <p:cNvSpPr txBox="1">
              <a:spLocks noChangeArrowheads="1"/>
            </p:cNvSpPr>
            <p:nvPr/>
          </p:nvSpPr>
          <p:spPr bwMode="auto">
            <a:xfrm>
              <a:off x="3708400" y="1219200"/>
              <a:ext cx="635000" cy="3365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Calibri" pitchFamily="-111" charset="0"/>
                </a:rPr>
                <a:t>Time</a:t>
              </a:r>
              <a:endParaRPr lang="en-US" sz="2400">
                <a:latin typeface="Calibri" pitchFamily="-111" charset="0"/>
              </a:endParaRPr>
            </a:p>
          </p:txBody>
        </p:sp>
      </p:grpSp>
      <p:sp>
        <p:nvSpPr>
          <p:cNvPr id="1036" name="TextBox 14"/>
          <p:cNvSpPr txBox="1">
            <a:spLocks noChangeArrowheads="1"/>
          </p:cNvSpPr>
          <p:nvPr/>
        </p:nvSpPr>
        <p:spPr bwMode="auto">
          <a:xfrm>
            <a:off x="5981700" y="1676400"/>
            <a:ext cx="28575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-111" charset="0"/>
              </a:rPr>
              <a:t>Source: Geoffrey Moore, </a:t>
            </a:r>
          </a:p>
          <a:p>
            <a:r>
              <a:rPr lang="en-US" sz="1400">
                <a:latin typeface="Calibri" pitchFamily="-111" charset="0"/>
              </a:rPr>
              <a:t>Crossing the Chasm, 1999</a:t>
            </a:r>
            <a:br>
              <a:rPr lang="en-US" sz="1400">
                <a:latin typeface="Calibri" pitchFamily="-111" charset="0"/>
              </a:rPr>
            </a:br>
            <a:r>
              <a:rPr lang="en-US" sz="1400">
                <a:latin typeface="Calibri" pitchFamily="-111" charset="0"/>
              </a:rPr>
              <a:t>modified after Everett Rodgers, 1962</a:t>
            </a:r>
          </a:p>
        </p:txBody>
      </p:sp>
      <p:sp>
        <p:nvSpPr>
          <p:cNvPr id="26640" name="Rectangle 4"/>
          <p:cNvSpPr>
            <a:spLocks noChangeArrowheads="1"/>
          </p:cNvSpPr>
          <p:nvPr/>
        </p:nvSpPr>
        <p:spPr bwMode="auto">
          <a:xfrm>
            <a:off x="381000" y="5486400"/>
            <a:ext cx="8305800" cy="609600"/>
          </a:xfrm>
          <a:prstGeom prst="rect">
            <a:avLst/>
          </a:prstGeom>
          <a:gradFill flip="none" rotWithShape="1">
            <a:gsLst>
              <a:gs pos="0">
                <a:srgbClr val="34B5C2"/>
              </a:gs>
              <a:gs pos="100000">
                <a:srgbClr val="E619FF"/>
              </a:gs>
              <a:gs pos="50000">
                <a:srgbClr val="7B85D1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j-lt"/>
                <a:cs typeface="+mn-cs"/>
              </a:rPr>
              <a:t>Innovative				Pragmatic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j-lt"/>
                <a:cs typeface="+mn-cs"/>
              </a:rPr>
              <a:t>Technology Demonstration		Mission Reliability/Stability</a:t>
            </a:r>
          </a:p>
        </p:txBody>
      </p:sp>
      <p:sp>
        <p:nvSpPr>
          <p:cNvPr id="1038" name="Rectangle 4"/>
          <p:cNvSpPr>
            <a:spLocks noChangeArrowheads="1"/>
          </p:cNvSpPr>
          <p:nvPr/>
        </p:nvSpPr>
        <p:spPr bwMode="auto">
          <a:xfrm>
            <a:off x="381000" y="4800600"/>
            <a:ext cx="83058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Calibri" pitchFamily="-111" charset="0"/>
              </a:rPr>
              <a:t>Innovators	Early			Early			Late				Laggards </a:t>
            </a:r>
          </a:p>
          <a:p>
            <a:r>
              <a:rPr lang="en-US">
                <a:latin typeface="Calibri" pitchFamily="-111" charset="0"/>
              </a:rPr>
              <a:t>			Adoptors			Majority			Majority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590800" y="5486400"/>
            <a:ext cx="4572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>
            <a:normAutofit fontScale="55000" lnSpcReduction="20000"/>
          </a:bodyPr>
          <a:lstStyle/>
          <a:p>
            <a:pPr defTabSz="914400" eaLnBrk="0" hangingPunct="0">
              <a:defRPr/>
            </a:pPr>
            <a:r>
              <a:rPr lang="en-US" sz="2000" dirty="0">
                <a:latin typeface="Arial" pitchFamily="-108" charset="0"/>
                <a:cs typeface="+mn-cs"/>
              </a:rPr>
              <a:t>NASA’s Chasm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ヒラギノ角ゴ Pro W3" pitchFamily="-111" charset="-128"/>
              </a:rPr>
              <a:t>Standards Diffusion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ヒラギノ角ゴ Pro W3" pitchFamily="-111" charset="-128"/>
              </a:rPr>
              <a:t>Chasm between:</a:t>
            </a:r>
          </a:p>
          <a:p>
            <a:pPr lvl="1" eaLnBrk="1" hangingPunct="1"/>
            <a:r>
              <a:rPr lang="en-US" smtClean="0">
                <a:ea typeface="ヒラギノ角ゴ Pro W3" pitchFamily="-111" charset="-128"/>
              </a:rPr>
              <a:t>early adopter - technology for strategic advantage</a:t>
            </a:r>
          </a:p>
          <a:p>
            <a:pPr lvl="1" eaLnBrk="1" hangingPunct="1"/>
            <a:r>
              <a:rPr lang="en-US" smtClean="0">
                <a:ea typeface="ヒラギノ角ゴ Pro W3" pitchFamily="-111" charset="-128"/>
              </a:rPr>
              <a:t>early majority - pragmatic focus.</a:t>
            </a:r>
          </a:p>
          <a:p>
            <a:pPr eaLnBrk="1" hangingPunct="1"/>
            <a:r>
              <a:rPr lang="en-US" smtClean="0">
                <a:ea typeface="ヒラギノ角ゴ Pro W3" pitchFamily="-111" charset="-128"/>
              </a:rPr>
              <a:t>A practical path across chasm … “Community-led”</a:t>
            </a:r>
          </a:p>
          <a:p>
            <a:pPr lvl="1" eaLnBrk="1" hangingPunct="1"/>
            <a:r>
              <a:rPr lang="en-US" smtClean="0">
                <a:ea typeface="ヒラギノ角ゴ Pro W3" pitchFamily="-111" charset="-128"/>
              </a:rPr>
              <a:t> successful practice in specific community</a:t>
            </a:r>
          </a:p>
          <a:p>
            <a:pPr lvl="1" eaLnBrk="1" hangingPunct="1"/>
            <a:r>
              <a:rPr lang="en-US" smtClean="0">
                <a:ea typeface="ヒラギノ角ゴ Pro W3" pitchFamily="-111" charset="-128"/>
              </a:rPr>
              <a:t> broader community adoption</a:t>
            </a:r>
          </a:p>
          <a:p>
            <a:pPr lvl="1" eaLnBrk="1" hangingPunct="1"/>
            <a:r>
              <a:rPr lang="en-US" smtClean="0">
                <a:ea typeface="ヒラギノ角ゴ Pro W3" pitchFamily="-111" charset="-128"/>
              </a:rPr>
              <a:t> community-recognized “standards”</a:t>
            </a:r>
          </a:p>
          <a:p>
            <a:pPr eaLnBrk="1" hangingPunct="1"/>
            <a:r>
              <a:rPr lang="en-US" smtClean="0">
                <a:ea typeface="ヒラギノ角ゴ Pro W3" pitchFamily="-111" charset="-128"/>
              </a:rPr>
              <a:t>Community-led relies on:</a:t>
            </a:r>
          </a:p>
          <a:p>
            <a:pPr lvl="1" eaLnBrk="1" hangingPunct="1"/>
            <a:r>
              <a:rPr lang="en-US" smtClean="0">
                <a:ea typeface="ヒラギノ角ゴ Pro W3" pitchFamily="-111" charset="-128"/>
              </a:rPr>
              <a:t>trusted endorsements</a:t>
            </a:r>
          </a:p>
          <a:p>
            <a:pPr lvl="1" eaLnBrk="1" hangingPunct="1"/>
            <a:r>
              <a:rPr lang="en-US" smtClean="0">
                <a:ea typeface="ヒラギノ角ゴ Pro W3" pitchFamily="-111" charset="-128"/>
              </a:rPr>
              <a:t>strong leadership</a:t>
            </a:r>
          </a:p>
          <a:p>
            <a:pPr lvl="1" eaLnBrk="1" hangingPunct="1"/>
            <a:r>
              <a:rPr lang="en-US" smtClean="0">
                <a:ea typeface="ヒラギノ角ゴ Pro W3" pitchFamily="-111" charset="-128"/>
              </a:rPr>
              <a:t>“whole product”</a:t>
            </a:r>
          </a:p>
        </p:txBody>
      </p:sp>
      <p:sp>
        <p:nvSpPr>
          <p:cNvPr id="18436" name="Slide Number Placeholder 10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7E9060-1327-4B02-889F-68E7F6FC4383}" type="slidenum">
              <a:rPr lang="en-US"/>
              <a:pPr/>
              <a:t>2</a:t>
            </a:fld>
            <a:endParaRPr lang="en-US"/>
          </a:p>
        </p:txBody>
      </p:sp>
      <p:sp>
        <p:nvSpPr>
          <p:cNvPr id="1843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NASA Earth Science Data Systems Standards  -  IGARSS - August, 2010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9550" y="74613"/>
            <a:ext cx="7664450" cy="854075"/>
          </a:xfrm>
        </p:spPr>
        <p:txBody>
          <a:bodyPr/>
          <a:lstStyle/>
          <a:p>
            <a:pPr eaLnBrk="1" hangingPunct="1"/>
            <a:r>
              <a:rPr lang="en-US" sz="2900" smtClean="0">
                <a:ea typeface="ヒラギノ角ゴ Pro W3" pitchFamily="-111" charset="-128"/>
              </a:rPr>
              <a:t>ESDS Standards Process – Seeking Pragmatic Recommendations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ヒラギノ角ゴ Pro W3" pitchFamily="-111" charset="-128"/>
              </a:rPr>
              <a:t>A specification or practice is recommended as a standard … </a:t>
            </a:r>
          </a:p>
          <a:p>
            <a:pPr eaLnBrk="1" hangingPunct="1">
              <a:buFont typeface="Wingdings" pitchFamily="-111" charset="2"/>
              <a:buNone/>
            </a:pPr>
            <a:r>
              <a:rPr lang="en-US" dirty="0" smtClean="0">
                <a:ea typeface="ヒラギノ角ゴ Pro W3" pitchFamily="-111" charset="-128"/>
              </a:rPr>
              <a:t>	Only after practices have been shown to:</a:t>
            </a:r>
          </a:p>
          <a:p>
            <a:pPr lvl="1" eaLnBrk="1" hangingPunct="1"/>
            <a:r>
              <a:rPr lang="en-US" dirty="0" smtClean="0">
                <a:ea typeface="ヒラギノ角ゴ Pro W3" pitchFamily="-111" charset="-128"/>
              </a:rPr>
              <a:t>(1) have demonstrated implementation and </a:t>
            </a:r>
          </a:p>
          <a:p>
            <a:pPr lvl="1" eaLnBrk="1" hangingPunct="1"/>
            <a:r>
              <a:rPr lang="en-US" dirty="0" smtClean="0">
                <a:ea typeface="ヒラギノ角ゴ Pro W3" pitchFamily="-111" charset="-128"/>
              </a:rPr>
              <a:t>(2) benefit to operation </a:t>
            </a:r>
          </a:p>
          <a:p>
            <a:pPr lvl="1" eaLnBrk="1" hangingPunct="1">
              <a:buFont typeface="Times" pitchFamily="-111" charset="0"/>
              <a:buNone/>
            </a:pPr>
            <a:r>
              <a:rPr lang="en-US" dirty="0" smtClean="0">
                <a:ea typeface="ヒラギノ角ゴ Pro W3" pitchFamily="-111" charset="-128"/>
              </a:rPr>
              <a:t>will they be endorsed for preferential use.</a:t>
            </a:r>
          </a:p>
          <a:p>
            <a:pPr eaLnBrk="1" hangingPunct="1"/>
            <a:r>
              <a:rPr lang="en-US" dirty="0" smtClean="0">
                <a:ea typeface="ヒラギノ角ゴ Pro W3" pitchFamily="-111" charset="-128"/>
              </a:rPr>
              <a:t>Ideas come from innovators or mission planners and are tempered by the significant demands of writing an RFC.</a:t>
            </a:r>
          </a:p>
          <a:p>
            <a:pPr eaLnBrk="1" hangingPunct="1"/>
            <a:r>
              <a:rPr lang="en-US" dirty="0" smtClean="0">
                <a:ea typeface="ヒラギノ角ゴ Pro W3" pitchFamily="-111" charset="-128"/>
              </a:rPr>
              <a:t>Review process permits adoption only after “significant” community endorsement.</a:t>
            </a:r>
          </a:p>
          <a:p>
            <a:pPr lvl="1" eaLnBrk="1" hangingPunct="1">
              <a:buFont typeface="Times" pitchFamily="-111" charset="0"/>
              <a:buNone/>
            </a:pPr>
            <a:endParaRPr lang="en-US" dirty="0" smtClean="0">
              <a:ea typeface="ヒラギノ角ゴ Pro W3" pitchFamily="-111" charset="-128"/>
            </a:endParaRPr>
          </a:p>
          <a:p>
            <a:pPr lvl="1" eaLnBrk="1" hangingPunct="1">
              <a:buFont typeface="Times" pitchFamily="-111" charset="0"/>
              <a:buNone/>
            </a:pPr>
            <a:endParaRPr lang="en-US" dirty="0" smtClean="0">
              <a:ea typeface="ヒラギノ角ゴ Pro W3" pitchFamily="-111" charset="-128"/>
            </a:endParaRPr>
          </a:p>
          <a:p>
            <a:pPr lvl="1" eaLnBrk="1" hangingPunct="1">
              <a:buFont typeface="Times" pitchFamily="-111" charset="0"/>
              <a:buNone/>
            </a:pPr>
            <a:endParaRPr lang="en-US" dirty="0" smtClean="0">
              <a:ea typeface="ヒラギノ角ゴ Pro W3" pitchFamily="-111" charset="-128"/>
            </a:endParaRPr>
          </a:p>
          <a:p>
            <a:pPr eaLnBrk="1" hangingPunct="1"/>
            <a:r>
              <a:rPr lang="en-US" dirty="0" smtClean="0">
                <a:ea typeface="ヒラギノ角ゴ Pro W3" pitchFamily="-111" charset="-128"/>
              </a:rPr>
              <a:t>THE RFC PROCESS PROVIDES PRAGMATIC REFERENCES</a:t>
            </a:r>
          </a:p>
          <a:p>
            <a:pPr eaLnBrk="1" hangingPunct="1">
              <a:buFontTx/>
              <a:buNone/>
            </a:pPr>
            <a:endParaRPr lang="en-US" dirty="0" smtClean="0">
              <a:ea typeface="ヒラギノ角ゴ Pro W3" pitchFamily="-111" charset="-128"/>
            </a:endParaRP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6CD5EF9-EF01-4ECC-A094-6872E02D4657}" type="slidenum">
              <a:rPr lang="en-US"/>
              <a:pPr/>
              <a:t>3</a:t>
            </a:fld>
            <a:endParaRPr lang="en-US"/>
          </a:p>
        </p:txBody>
      </p:sp>
      <p:sp>
        <p:nvSpPr>
          <p:cNvPr id="19461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NASA Earth Science Data Systems Standards  -  IGARSS - August, 2010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Crossing our Chasm – ESDS and the Pragmatic Decadal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SPG has been successful as a pragmatic voice:  NASA HQ has endorsed SPG recommendations for Decadal Survey Mission use. Mission planners have embraced SPG as subject matter experts.</a:t>
            </a:r>
          </a:p>
          <a:p>
            <a:r>
              <a:rPr lang="en-US" dirty="0" smtClean="0"/>
              <a:t>NASA HQ recognize the benefit of choosing standards that are already recommended by the community</a:t>
            </a:r>
          </a:p>
          <a:p>
            <a:pPr lvl="1"/>
            <a:r>
              <a:rPr lang="en-US" dirty="0" smtClean="0"/>
              <a:t>The frustrating thing about standards from a HQ perspective is that everyone seems to want a different one.</a:t>
            </a:r>
          </a:p>
          <a:p>
            <a:pPr lvl="1"/>
            <a:r>
              <a:rPr lang="en-US" dirty="0" smtClean="0"/>
              <a:t>Program-focused HQ planners want agency investments to have broad return.  </a:t>
            </a:r>
            <a:r>
              <a:rPr lang="en-US" dirty="0" err="1" smtClean="0"/>
              <a:t>i.e</a:t>
            </a:r>
            <a:r>
              <a:rPr lang="en-US" dirty="0" smtClean="0"/>
              <a:t>, for data:  effective use for the primary  mission and multiple secondary uses </a:t>
            </a:r>
          </a:p>
          <a:p>
            <a:r>
              <a:rPr lang="en-US" dirty="0" smtClean="0"/>
              <a:t>Decadal survey mission planners recognize the benefit of choosing standards that are already recommended by NASA.</a:t>
            </a:r>
          </a:p>
          <a:p>
            <a:pPr lvl="1"/>
            <a:r>
              <a:rPr lang="en-US" dirty="0" smtClean="0"/>
              <a:t>The frustrating thing about standards from a mission is that there are so many to choose from.</a:t>
            </a:r>
          </a:p>
          <a:p>
            <a:pPr lvl="1"/>
            <a:r>
              <a:rPr lang="en-US" dirty="0" smtClean="0"/>
              <a:t>Mission-focused pragmatic planners want to make the right choice.  Standards that work and standards that won’t get them in hot water with their stakeholders.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D75338-03FE-4631-808E-4781DE9FB86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NASA Earth Science Data Systems Standards  -  IGARSS - August, 2010</a:t>
            </a:r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Decadal Survey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SPG process has engendered:</a:t>
            </a:r>
          </a:p>
          <a:p>
            <a:pPr lvl="1"/>
            <a:r>
              <a:rPr lang="en-US" dirty="0" smtClean="0"/>
              <a:t>Greater confidence that mission products will be interoperable with heritage and current NASA data holdings</a:t>
            </a:r>
          </a:p>
          <a:p>
            <a:pPr lvl="1"/>
            <a:r>
              <a:rPr lang="en-US" dirty="0" smtClean="0"/>
              <a:t>Stakeholder community benefits because their preferences and opinions are available to the mission planner</a:t>
            </a:r>
          </a:p>
          <a:p>
            <a:pPr lvl="1"/>
            <a:r>
              <a:rPr lang="en-US" dirty="0" smtClean="0"/>
              <a:t>Lower barriers to entry and use of NASA data by external discipline communities within NASA and outside NASA because community standards are used.</a:t>
            </a:r>
          </a:p>
          <a:p>
            <a:r>
              <a:rPr lang="en-US" dirty="0" smtClean="0"/>
              <a:t>NASA Earth Science Data Systems Program is actively evolving the Earth Science data “system of systems” architecture for the Decadal Survey missions and beyond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D75338-03FE-4631-808E-4781DE9FB86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NASA Earth Science Data Systems Standards  -  IGARSS - August, 2010</a:t>
            </a:r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 1 Decadal Survey 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Tier 1 Decadal Survey missions are the first group of missions to be formulated since NASA chartered the SPG</a:t>
            </a:r>
          </a:p>
          <a:p>
            <a:r>
              <a:rPr lang="en-US" dirty="0" smtClean="0"/>
              <a:t>Soil Moisture Active Passive (SMAP) Mission</a:t>
            </a:r>
          </a:p>
          <a:p>
            <a:r>
              <a:rPr lang="en-US" dirty="0" smtClean="0"/>
              <a:t>Ice, Cloud, and Land Elevation Satellite 2 (</a:t>
            </a:r>
            <a:r>
              <a:rPr lang="en-US" dirty="0" err="1" smtClean="0"/>
              <a:t>ICESat</a:t>
            </a:r>
            <a:r>
              <a:rPr lang="en-US" dirty="0" smtClean="0"/>
              <a:t> 2)</a:t>
            </a:r>
          </a:p>
          <a:p>
            <a:r>
              <a:rPr lang="en-US" dirty="0" smtClean="0"/>
              <a:t>Climate Absolute Radiance and Refractivity Observatory (CLARREO)</a:t>
            </a:r>
          </a:p>
          <a:p>
            <a:r>
              <a:rPr lang="en-US" dirty="0" smtClean="0"/>
              <a:t>Deformation, Ecosystem Structure, and Dynamics of Ice (</a:t>
            </a:r>
            <a:r>
              <a:rPr lang="en-US" dirty="0" err="1" smtClean="0"/>
              <a:t>DESDynI</a:t>
            </a:r>
            <a:r>
              <a:rPr lang="en-US" dirty="0" smtClean="0"/>
              <a:t>) </a:t>
            </a:r>
          </a:p>
          <a:p>
            <a:endParaRPr lang="en-US" dirty="0" smtClean="0"/>
          </a:p>
          <a:p>
            <a:r>
              <a:rPr lang="en-US" dirty="0" smtClean="0"/>
              <a:t>The Tier 1 missions are actively working with the SPG in order to explicitly assure that the mission data systems solutions draw on the consensus-built lessons of agency experience.  </a:t>
            </a:r>
          </a:p>
          <a:p>
            <a:r>
              <a:rPr lang="en-US" dirty="0" smtClean="0"/>
              <a:t>Tier 1 missions have a level 1 requirement to use SPG-endorsed standards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D75338-03FE-4631-808E-4781DE9FB86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NASA Earth Science Data Systems Standards  -  IGARSS - August, 2010</a:t>
            </a:r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Crossing our Chasm – ESDS and Innovative Technologists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challenge to encourage technology demonstration projects to use RFC process.</a:t>
            </a:r>
          </a:p>
          <a:p>
            <a:pPr lvl="1"/>
            <a:r>
              <a:rPr lang="en-US" dirty="0" smtClean="0"/>
              <a:t>Technologist are often more interested in the technology puzzle rather than in practical dissemination.</a:t>
            </a:r>
          </a:p>
          <a:p>
            <a:pPr lvl="1"/>
            <a:r>
              <a:rPr lang="en-US" dirty="0" smtClean="0"/>
              <a:t>Early adopters are often more interested in strategic advantage rather than wide use.</a:t>
            </a:r>
          </a:p>
          <a:p>
            <a:pPr lvl="1"/>
            <a:r>
              <a:rPr lang="en-US" dirty="0" smtClean="0"/>
              <a:t>System Engineering focused on mission requirements makes “outreach” of writing RFC for community good “out of scope”</a:t>
            </a:r>
          </a:p>
          <a:p>
            <a:r>
              <a:rPr lang="en-US" dirty="0" smtClean="0"/>
              <a:t>“Whole Product” may be missing.</a:t>
            </a:r>
          </a:p>
          <a:p>
            <a:pPr lvl="1"/>
            <a:r>
              <a:rPr lang="en-US" dirty="0" smtClean="0"/>
              <a:t>Considerable systems engineering is still required when abstract standard is to be embedded into a mission implementation.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D75338-03FE-4631-808E-4781DE9FB86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NASA Earth Science Data Systems Standards  -  IGARSS - August, 2010</a:t>
            </a:r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ヒラギノ角ゴ Pro W3" pitchFamily="-111" charset="-128"/>
              </a:rPr>
              <a:t>Process Basics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ヒラギノ角ゴ Pro W3" pitchFamily="-111" charset="-128"/>
              </a:rPr>
              <a:t>3 types of reviews and all reviews can be done simultaneously – some reviewers perform multiple reviews.  </a:t>
            </a:r>
          </a:p>
          <a:p>
            <a:pPr lvl="1" eaLnBrk="1" hangingPunct="1"/>
            <a:r>
              <a:rPr lang="en-US" smtClean="0">
                <a:ea typeface="ヒラギノ角ゴ Pro W3" pitchFamily="-111" charset="-128"/>
              </a:rPr>
              <a:t>Technical specification review</a:t>
            </a:r>
          </a:p>
          <a:p>
            <a:pPr lvl="1" eaLnBrk="1" hangingPunct="1"/>
            <a:r>
              <a:rPr lang="en-US" smtClean="0">
                <a:ea typeface="ヒラギノ角ゴ Pro W3" pitchFamily="-111" charset="-128"/>
              </a:rPr>
              <a:t>Usefulness for purpose review</a:t>
            </a:r>
          </a:p>
          <a:p>
            <a:pPr lvl="1" eaLnBrk="1" hangingPunct="1"/>
            <a:r>
              <a:rPr lang="en-US" smtClean="0">
                <a:ea typeface="ヒラギノ角ゴ Pro W3" pitchFamily="-111" charset="-128"/>
              </a:rPr>
              <a:t>Operational readiness</a:t>
            </a:r>
          </a:p>
          <a:p>
            <a:pPr eaLnBrk="1" hangingPunct="1"/>
            <a:r>
              <a:rPr lang="en-US" smtClean="0">
                <a:ea typeface="ヒラギノ角ゴ Pro W3" pitchFamily="-111" charset="-128"/>
              </a:rPr>
              <a:t>If the proposed standard has been adopted by an another standards organization, then do not need a technical specification review</a:t>
            </a:r>
          </a:p>
          <a:p>
            <a:pPr eaLnBrk="1" hangingPunct="1"/>
            <a:r>
              <a:rPr lang="en-US" smtClean="0">
                <a:ea typeface="ヒラギノ角ゴ Pro W3" pitchFamily="-111" charset="-128"/>
              </a:rPr>
              <a:t>For a mature defacto standard, we will perform a subset of the three types of reviews.  May not need an operational readiness review or usefulness for purpose review</a:t>
            </a:r>
          </a:p>
          <a:p>
            <a:pPr eaLnBrk="1" hangingPunct="1"/>
            <a:r>
              <a:rPr lang="en-US" smtClean="0">
                <a:ea typeface="ヒラギノ角ゴ Pro W3" pitchFamily="-111" charset="-128"/>
              </a:rPr>
              <a:t>The SPG will determine which reviews will be conducted for each proposed candidate standard.  Can be a subset.</a:t>
            </a:r>
          </a:p>
          <a:p>
            <a:pPr eaLnBrk="1" hangingPunct="1"/>
            <a:r>
              <a:rPr lang="en-US" smtClean="0">
                <a:ea typeface="ヒラギノ角ゴ Pro W3" pitchFamily="-111" charset="-128"/>
              </a:rPr>
              <a:t>Encourage strong community leader – essential to the process</a:t>
            </a:r>
          </a:p>
          <a:p>
            <a:pPr eaLnBrk="1" hangingPunct="1"/>
            <a:endParaRPr lang="en-US" smtClean="0">
              <a:ea typeface="ヒラギノ角ゴ Pro W3" pitchFamily="-111" charset="-128"/>
            </a:endParaRP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281179F-8CE0-4E00-B802-098851443E62}" type="slidenum">
              <a:rPr lang="en-US"/>
              <a:pPr/>
              <a:t>8</a:t>
            </a:fld>
            <a:endParaRPr lang="en-US"/>
          </a:p>
        </p:txBody>
      </p:sp>
      <p:sp>
        <p:nvSpPr>
          <p:cNvPr id="21509" name="Footer Placeholder 1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NASA Earth Science Data Systems Standards  -  IGARSS - August, 2010</a:t>
            </a:r>
            <a:endParaRPr lang="en-US"/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ESDS.potx</Template>
  <TotalTime>660</TotalTime>
  <Words>1787</Words>
  <Application>Microsoft Macintosh PowerPoint</Application>
  <PresentationFormat>On-screen Show (4:3)</PresentationFormat>
  <Paragraphs>314</Paragraphs>
  <Slides>17</Slides>
  <Notes>4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Blank</vt:lpstr>
      <vt:lpstr>Document</vt:lpstr>
      <vt:lpstr>The NASA Standards Process for Earth Science Data Systems</vt:lpstr>
      <vt:lpstr>Technology Diffusion</vt:lpstr>
      <vt:lpstr>Standards Diffusion</vt:lpstr>
      <vt:lpstr>ESDS Standards Process – Seeking Pragmatic Recommendations</vt:lpstr>
      <vt:lpstr>Crossing our Chasm – ESDS and the Pragmatic Decadal Survey</vt:lpstr>
      <vt:lpstr>Decadal Survey [2]</vt:lpstr>
      <vt:lpstr>Tier 1 Decadal Survey Missions</vt:lpstr>
      <vt:lpstr>Crossing our Chasm – ESDS and Innovative Technologists</vt:lpstr>
      <vt:lpstr>Process Basics</vt:lpstr>
      <vt:lpstr>Responsibilities</vt:lpstr>
      <vt:lpstr>Endorsed Standards and Tech Notes</vt:lpstr>
      <vt:lpstr>Near Term &amp; Long Term Future RFCs</vt:lpstr>
      <vt:lpstr>Back-UP</vt:lpstr>
      <vt:lpstr>Decadal Survey Background</vt:lpstr>
      <vt:lpstr>Process Diagram</vt:lpstr>
      <vt:lpstr>NASA ESDS RFC List</vt:lpstr>
      <vt:lpstr>NASA ESDS RFC List</vt:lpstr>
    </vt:vector>
  </TitlesOfParts>
  <Company>NASA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ES-DSWG Standards Process Group</dc:title>
  <dc:creator>Richard Ullman</dc:creator>
  <cp:lastModifiedBy>Office 2004 Test Drive User</cp:lastModifiedBy>
  <cp:revision>18</cp:revision>
  <dcterms:created xsi:type="dcterms:W3CDTF">2010-09-14T15:05:35Z</dcterms:created>
  <dcterms:modified xsi:type="dcterms:W3CDTF">2010-09-14T15:06:58Z</dcterms:modified>
</cp:coreProperties>
</file>