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Default Extension="jpeg" ContentType="image/jpeg"/>
  <Default Extension="xml" ContentType="application/xml"/>
  <Override PartName="/ppt/notesSlides/notesSlide3.xml" ContentType="application/vnd.openxmlformats-officedocument.presentationml.notesSlide+xml"/>
  <Override PartName="/ppt/tableStyles.xml" ContentType="application/vnd.openxmlformats-officedocument.presentationml.tableStyles+xml"/>
  <Default Extension="emf" ContentType="image/x-emf"/>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Default Extension="wmf" ContentType="image/x-wmf"/>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handoutMasters/handoutMaster1.xml" ContentType="application/vnd.openxmlformats-officedocument.presentationml.handoutMaster+xml"/>
  <Override PartName="/ppt/slideLayouts/slideLayout7.xml" ContentType="application/vnd.openxmlformats-officedocument.presentationml.slideLayout+xml"/>
  <Override PartName="/ppt/slides/slide6.xml" ContentType="application/vnd.openxmlformats-officedocument.presentationml.slide+xml"/>
  <Override PartName="/ppt/theme/theme3.xml" ContentType="application/vnd.openxmlformats-officedocument.them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notesSlides/notesSlide7.xml" ContentType="application/vnd.openxmlformats-officedocument.presentationml.notesSlide+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10"/>
  </p:notesMasterIdLst>
  <p:handoutMasterIdLst>
    <p:handoutMasterId r:id="rId11"/>
  </p:handoutMasterIdLst>
  <p:sldIdLst>
    <p:sldId id="256" r:id="rId2"/>
    <p:sldId id="263" r:id="rId3"/>
    <p:sldId id="258" r:id="rId4"/>
    <p:sldId id="261" r:id="rId5"/>
    <p:sldId id="259" r:id="rId6"/>
    <p:sldId id="260" r:id="rId7"/>
    <p:sldId id="257" r:id="rId8"/>
    <p:sldId id="264" r:id="rId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xmlns:p="http://schemas.openxmlformats.org/presentationml/2006/main" xmlns:r="http://schemas.openxmlformats.org/officeDocument/2006/relationships" xmlns:a="http://schemas.openxmlformats.org/drawingml/2006/main">
        <p14:section name="Default Section" id="{6DE4F44A-CFBA-49CC-A230-885B08EA54AE}">
          <p14:sldIdLst>
            <p14:sldId id="256"/>
            <p14:sldId id="263"/>
            <p14:sldId id="258"/>
            <p14:sldId id="261"/>
            <p14:sldId id="259"/>
            <p14:sldId id="260"/>
            <p14:sldId id="257"/>
            <p14:sldId id="264"/>
          </p14:sldIdLst>
        </p14:section>
      </p14:section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 xmlns:p14="http://schemas.microsoft.com/office/powerpoint/2010/main" xmlns:p="http://schemas.openxmlformats.org/presentationml/2006/main" xmlns:r="http://schemas.openxmlformats.org/officeDocument/2006/relationships" xmlns:a="http://schemas.openxmlformats.org/drawingml/2006/main">
          <a:srgbClr val="FF0000"/>
        </p14:laserClr>
      </p:ext>
      <p:ext uri="{2FDB2607-1784-4EEB-B798-7EB5836EED8A}">
        <p14:showMediaCtrls xmlns="" xmlns:p14="http://schemas.microsoft.com/office/powerpoint/2010/main" xmlns:p="http://schemas.openxmlformats.org/presentationml/2006/main" xmlns:r="http://schemas.openxmlformats.org/officeDocument/2006/relationships" xmlns:a="http://schemas.openxmlformats.org/drawingml/2006/main" val="1"/>
      </p:ext>
    </p:extLst>
  </p:showPr>
  <p:clrMru>
    <a:srgbClr val="00CC00"/>
  </p:clrMru>
  <p:extLst>
    <p:ext uri="{E76CE94A-603C-4142-B9EB-6D1370010A27}">
      <p14:discardImageEditData xmlns="" xmlns:p14="http://schemas.microsoft.com/office/powerpoint/2010/main" xmlns:p="http://schemas.openxmlformats.org/presentationml/2006/main" xmlns:r="http://schemas.openxmlformats.org/officeDocument/2006/relationships" xmlns:a="http://schemas.openxmlformats.org/drawingml/2006/main" val="0"/>
    </p:ext>
    <p:ext uri="{D31A062A-798A-4329-ABDD-BBA856620510}">
      <p14:defaultImageDpi xmlns="" xmlns:p14="http://schemas.microsoft.com/office/powerpoint/2010/main" xmlns:p="http://schemas.openxmlformats.org/presentationml/2006/main" xmlns:r="http://schemas.openxmlformats.org/officeDocument/2006/relationships" xmlns:a="http://schemas.openxmlformats.org/drawingml/2006/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1964" autoAdjust="0"/>
    <p:restoredTop sz="81737" autoAdjust="0"/>
  </p:normalViewPr>
  <p:slideViewPr>
    <p:cSldViewPr>
      <p:cViewPr>
        <p:scale>
          <a:sx n="100" d="100"/>
          <a:sy n="100" d="100"/>
        </p:scale>
        <p:origin x="-2832" y="-63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handoutMaster" Target="handoutMasters/handoutMaster1.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E55C483-179B-4ED4-9E58-F7877C5570CF}" type="datetimeFigureOut">
              <a:rPr lang="en-US" smtClean="0"/>
              <a:pPr/>
              <a:t>9/7/11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42A4494-BBA4-4F25-9DCB-96F03A571939}" type="slidenum">
              <a:rPr lang="en-US" smtClean="0"/>
              <a:pPr/>
              <a:t>‹#›</a:t>
            </a:fld>
            <a:endParaRPr 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908650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1F22C65-20A5-4A09-9E06-697DEEBC1606}" type="datetimeFigureOut">
              <a:rPr lang="en-US" smtClean="0"/>
              <a:pPr/>
              <a:t>9/7/11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50FDC2F-B105-4A59-9B39-D5B98723AF51}" type="slidenum">
              <a:rPr lang="en-US" smtClean="0"/>
              <a:pPr/>
              <a:t>‹#›</a:t>
            </a:fld>
            <a:endParaRPr 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738541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0FDC2F-B105-4A59-9B39-D5B98723AF51}"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buFont typeface="Arial" pitchFamily="34" charset="0"/>
              <a:buChar char="•"/>
            </a:pPr>
            <a:r>
              <a:rPr lang="en-US" dirty="0" smtClean="0">
                <a:ln w="18415" cmpd="sng">
                  <a:solidFill>
                    <a:srgbClr val="00B050"/>
                  </a:solidFill>
                  <a:prstDash val="solid"/>
                </a:ln>
                <a:solidFill>
                  <a:srgbClr val="00B050"/>
                </a:solidFill>
                <a:latin typeface="Arial Narrow" pitchFamily="34" charset="0"/>
              </a:rPr>
              <a:t>Upper Tar River watershed: one of the most important watersheds on the Eastern US coast because it is home to a number of endangered species, some of which are found nowhere else on Earth.</a:t>
            </a:r>
          </a:p>
          <a:p>
            <a:pPr defTabSz="931774">
              <a:buFont typeface="Arial" pitchFamily="34" charset="0"/>
              <a:buChar char="•"/>
            </a:pPr>
            <a:r>
              <a:rPr lang="en-US" dirty="0" smtClean="0">
                <a:ln w="18415" cmpd="sng">
                  <a:solidFill>
                    <a:srgbClr val="00B050"/>
                  </a:solidFill>
                  <a:prstDash val="solid"/>
                </a:ln>
                <a:solidFill>
                  <a:srgbClr val="00B050"/>
                </a:solidFill>
                <a:latin typeface="Arial Narrow" pitchFamily="34" charset="0"/>
              </a:rPr>
              <a:t>Riparian buffer zone: a narrow strip of vegetation that follows the contours of the river, buffering it from agriculture or logging and protecting the wildlife that live in or near it. </a:t>
            </a:r>
          </a:p>
          <a:p>
            <a:endParaRPr lang="en-US" dirty="0"/>
          </a:p>
        </p:txBody>
      </p:sp>
      <p:sp>
        <p:nvSpPr>
          <p:cNvPr id="4" name="Slide Number Placeholder 3"/>
          <p:cNvSpPr>
            <a:spLocks noGrp="1"/>
          </p:cNvSpPr>
          <p:nvPr>
            <p:ph type="sldNum" sz="quarter" idx="10"/>
          </p:nvPr>
        </p:nvSpPr>
        <p:spPr/>
        <p:txBody>
          <a:bodyPr/>
          <a:lstStyle/>
          <a:p>
            <a:fld id="{750FDC2F-B105-4A59-9B39-D5B98723AF51}"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2943" indent="-232943" defTabSz="931774">
              <a:buFont typeface="+mj-lt"/>
              <a:buAutoNum type="arabicPeriod"/>
            </a:pPr>
            <a:r>
              <a:rPr lang="en-US" dirty="0" smtClean="0">
                <a:ln w="10160">
                  <a:solidFill>
                    <a:schemeClr val="accent1"/>
                  </a:solidFill>
                  <a:prstDash val="solid"/>
                </a:ln>
                <a:solidFill>
                  <a:srgbClr val="FFFFFF"/>
                </a:solidFill>
                <a:effectLst>
                  <a:outerShdw blurRad="38100" dist="32000" dir="5400000" algn="tl">
                    <a:srgbClr val="000000">
                      <a:alpha val="30000"/>
                    </a:srgbClr>
                  </a:outerShdw>
                </a:effectLst>
              </a:rPr>
              <a:t>Acquired MODIS Collection 5 LST, LAI, and GPP over the Upper Tar River study area using subsets obtained from the Oak Ridge National Laboratory Distributed Active Archive Center (ORNL DAAC). </a:t>
            </a:r>
          </a:p>
          <a:p>
            <a:pPr marL="232943" indent="-232943" algn="just">
              <a:spcAft>
                <a:spcPts val="2446"/>
              </a:spcAft>
              <a:buFont typeface="+mj-lt"/>
              <a:buAutoNum type="arabicPeriod"/>
            </a:pPr>
            <a:r>
              <a:rPr lang="en-US" dirty="0" smtClean="0">
                <a:ln w="10160">
                  <a:solidFill>
                    <a:schemeClr val="accent1"/>
                  </a:solidFill>
                  <a:prstDash val="solid"/>
                </a:ln>
                <a:solidFill>
                  <a:srgbClr val="FFFFFF"/>
                </a:solidFill>
                <a:effectLst>
                  <a:outerShdw blurRad="38100" dist="32000" dir="5400000" algn="tl">
                    <a:srgbClr val="000000">
                      <a:alpha val="30000"/>
                    </a:srgbClr>
                  </a:outerShdw>
                </a:effectLst>
              </a:rPr>
              <a:t>Created 30m change detection composites from surface reflectance datasets obtained using the </a:t>
            </a:r>
            <a:r>
              <a:rPr lang="pt-BR" dirty="0" smtClean="0">
                <a:ln w="10160">
                  <a:solidFill>
                    <a:schemeClr val="accent1"/>
                  </a:solidFill>
                  <a:prstDash val="solid"/>
                </a:ln>
                <a:solidFill>
                  <a:srgbClr val="FFFFFF"/>
                </a:solidFill>
                <a:effectLst>
                  <a:outerShdw blurRad="38100" dist="32000" dir="5400000" algn="tl">
                    <a:srgbClr val="000000">
                      <a:alpha val="30000"/>
                    </a:srgbClr>
                  </a:outerShdw>
                </a:effectLst>
              </a:rPr>
              <a:t>Landsat Ecosystem Disturbance Adaptive Processing System (</a:t>
            </a:r>
            <a:r>
              <a:rPr lang="en-US" dirty="0" smtClean="0">
                <a:ln w="10160">
                  <a:solidFill>
                    <a:schemeClr val="accent1"/>
                  </a:solidFill>
                  <a:prstDash val="solid"/>
                </a:ln>
                <a:solidFill>
                  <a:srgbClr val="FFFFFF"/>
                </a:solidFill>
                <a:effectLst>
                  <a:outerShdw blurRad="38100" dist="32000" dir="5400000" algn="tl">
                    <a:srgbClr val="000000">
                      <a:alpha val="30000"/>
                    </a:srgbClr>
                  </a:outerShdw>
                </a:effectLst>
              </a:rPr>
              <a:t>LEDAPS).</a:t>
            </a:r>
          </a:p>
          <a:p>
            <a:pPr marL="232943" indent="-232943" algn="just">
              <a:spcAft>
                <a:spcPts val="2446"/>
              </a:spcAft>
              <a:buFont typeface="+mj-lt"/>
              <a:buAutoNum type="arabicPeriod"/>
            </a:pPr>
            <a:r>
              <a:rPr lang="en-US" dirty="0" smtClean="0">
                <a:ln w="10160">
                  <a:solidFill>
                    <a:schemeClr val="accent1"/>
                  </a:solidFill>
                  <a:prstDash val="solid"/>
                </a:ln>
                <a:solidFill>
                  <a:srgbClr val="FFFFFF"/>
                </a:solidFill>
                <a:effectLst>
                  <a:outerShdw blurRad="38100" dist="32000" dir="5400000" algn="tl">
                    <a:srgbClr val="000000">
                      <a:alpha val="30000"/>
                    </a:srgbClr>
                  </a:outerShdw>
                </a:effectLst>
              </a:rPr>
              <a:t>Finally, we used ENVI and ArcGIS software, to combine the satellite datasets with the North Carolina streams GIS Layer to monitor changes in the riparian buffer zone over a 10 year period (2000-2010).</a:t>
            </a:r>
          </a:p>
          <a:p>
            <a:pPr marL="232943" indent="-232943">
              <a:buFont typeface="+mj-lt"/>
              <a:buAutoNum type="arabicPeriod"/>
            </a:pPr>
            <a:endParaRPr lang="en-US" dirty="0"/>
          </a:p>
        </p:txBody>
      </p:sp>
      <p:sp>
        <p:nvSpPr>
          <p:cNvPr id="4" name="Slide Number Placeholder 3"/>
          <p:cNvSpPr>
            <a:spLocks noGrp="1"/>
          </p:cNvSpPr>
          <p:nvPr>
            <p:ph type="sldNum" sz="quarter" idx="10"/>
          </p:nvPr>
        </p:nvSpPr>
        <p:spPr/>
        <p:txBody>
          <a:bodyPr/>
          <a:lstStyle/>
          <a:p>
            <a:fld id="{750FDC2F-B105-4A59-9B39-D5B98723AF51}"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0FDC2F-B105-4A59-9B39-D5B98723AF51}"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solidFill>
                  <a:srgbClr val="FF0000"/>
                </a:solidFill>
              </a:rPr>
              <a:t>(A.)</a:t>
            </a:r>
            <a:r>
              <a:rPr lang="en-US" dirty="0" smtClean="0">
                <a:solidFill>
                  <a:srgbClr val="FF0000"/>
                </a:solidFill>
              </a:rPr>
              <a:t> </a:t>
            </a:r>
            <a:r>
              <a:rPr lang="en-US" dirty="0" smtClean="0"/>
              <a:t>Aggregate of LST for March 5, 2000 and March 6, 2010. Blue dots show MODIS LST retrievals measured at the exact center of the study area, which happens to be positioned on US Highway 64, NC</a:t>
            </a:r>
          </a:p>
          <a:p>
            <a:r>
              <a:rPr lang="en-US" dirty="0" smtClean="0"/>
              <a:t>. It is easy to see that temperatures measured on a roadway tend to be hotter in the summer and colder in the winter than temperatures measured in areas of vegetation.</a:t>
            </a:r>
          </a:p>
          <a:p>
            <a:r>
              <a:rPr lang="en-US" dirty="0" smtClean="0"/>
              <a:t> </a:t>
            </a:r>
            <a:r>
              <a:rPr lang="en-US" b="1" dirty="0" smtClean="0">
                <a:solidFill>
                  <a:srgbClr val="FF0000"/>
                </a:solidFill>
              </a:rPr>
              <a:t>(B.)</a:t>
            </a:r>
            <a:r>
              <a:rPr lang="en-US" dirty="0" smtClean="0">
                <a:solidFill>
                  <a:srgbClr val="FF0000"/>
                </a:solidFill>
              </a:rPr>
              <a:t> </a:t>
            </a:r>
            <a:r>
              <a:rPr lang="en-US" dirty="0" smtClean="0"/>
              <a:t>MODIS LAI retrievals collected during Feb 18, 2000 to Feb 18, 2010. Each pixel represents vegetation for a scale (0 to 6). A seasonal variation can be detected in the data, due to the seasons and growth for croplands and natural vegetation.</a:t>
            </a:r>
          </a:p>
          <a:p>
            <a:r>
              <a:rPr lang="en-US" dirty="0" smtClean="0">
                <a:solidFill>
                  <a:srgbClr val="FF0000"/>
                </a:solidFill>
              </a:rPr>
              <a:t> </a:t>
            </a:r>
            <a:r>
              <a:rPr lang="en-US" b="1" dirty="0" smtClean="0">
                <a:solidFill>
                  <a:srgbClr val="FF0000"/>
                </a:solidFill>
              </a:rPr>
              <a:t>(C.)</a:t>
            </a:r>
            <a:r>
              <a:rPr lang="en-US" dirty="0" smtClean="0">
                <a:solidFill>
                  <a:srgbClr val="FF0000"/>
                </a:solidFill>
              </a:rPr>
              <a:t> </a:t>
            </a:r>
            <a:r>
              <a:rPr lang="en-US" dirty="0" smtClean="0"/>
              <a:t>MOD17A2 Collection 5.1 GPP MODIS DATA dating from day of year 049-2000 until 049-2010. Seasonal variations show a strong correlation between net photosynthesis and its direct impact on GPP.</a:t>
            </a:r>
          </a:p>
          <a:p>
            <a:endParaRPr lang="en-US" dirty="0">
              <a:latin typeface="Arial Narrow" pitchFamily="34" charset="0"/>
            </a:endParaRPr>
          </a:p>
        </p:txBody>
      </p:sp>
      <p:sp>
        <p:nvSpPr>
          <p:cNvPr id="4" name="Slide Number Placeholder 3"/>
          <p:cNvSpPr>
            <a:spLocks noGrp="1"/>
          </p:cNvSpPr>
          <p:nvPr>
            <p:ph type="sldNum" sz="quarter" idx="10"/>
          </p:nvPr>
        </p:nvSpPr>
        <p:spPr/>
        <p:txBody>
          <a:bodyPr/>
          <a:lstStyle/>
          <a:p>
            <a:fld id="{750FDC2F-B105-4A59-9B39-D5B98723AF51}"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smtClean="0"/>
              <a:t>(A and B) </a:t>
            </a:r>
            <a:r>
              <a:rPr lang="en-US" dirty="0" smtClean="0"/>
              <a:t>Before and after NDVI composites retrieved on August 1999 and 2008 over the Upper Tar River basin. </a:t>
            </a:r>
            <a:r>
              <a:rPr lang="en-US" b="1" dirty="0" smtClean="0"/>
              <a:t>(C) </a:t>
            </a:r>
            <a:r>
              <a:rPr lang="en-US" dirty="0" smtClean="0"/>
              <a:t>Change detection image showing the overall change in NDVI for the 1999-2008 period.</a:t>
            </a:r>
          </a:p>
          <a:p>
            <a:pPr defTabSz="931774"/>
            <a:r>
              <a:rPr lang="en-US" b="1" dirty="0" smtClean="0">
                <a:solidFill>
                  <a:schemeClr val="bg2"/>
                </a:solidFill>
              </a:rPr>
              <a:t>NDVI</a:t>
            </a:r>
            <a:r>
              <a:rPr lang="en-US" dirty="0" smtClean="0">
                <a:solidFill>
                  <a:schemeClr val="bg2"/>
                </a:solidFill>
              </a:rPr>
              <a:t> measures the amount of greenness of a target area associated with photosynthetically active vegetation. It can be derived from surface reflectance data (e.g., LEDAPS). NDVI can be used to monitor seasonal and interannual changes (e.g., vegetation phenology) and is a good indicator of surface disturbance (e.g., deforestation, and droughts).</a:t>
            </a:r>
          </a:p>
          <a:p>
            <a:pPr algn="l"/>
            <a:endParaRPr lang="en-US" dirty="0" smtClean="0"/>
          </a:p>
        </p:txBody>
      </p:sp>
      <p:sp>
        <p:nvSpPr>
          <p:cNvPr id="4" name="Slide Number Placeholder 3"/>
          <p:cNvSpPr>
            <a:spLocks noGrp="1"/>
          </p:cNvSpPr>
          <p:nvPr>
            <p:ph type="sldNum" sz="quarter" idx="10"/>
          </p:nvPr>
        </p:nvSpPr>
        <p:spPr/>
        <p:txBody>
          <a:bodyPr/>
          <a:lstStyle/>
          <a:p>
            <a:fld id="{750FDC2F-B105-4A59-9B39-D5B98723AF51}" type="slidenum">
              <a:rPr lang="en-US" smtClean="0"/>
              <a:pPr/>
              <a:t>6</a:t>
            </a:fld>
            <a:endParaRPr 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490276739"/>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0FDC2F-B105-4A59-9B39-D5B98723AF5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0FDC2F-B105-4A59-9B39-D5B98723AF51}"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4503837-00A2-4F99-A4F1-19180F51E451}" type="datetimeFigureOut">
              <a:rPr lang="en-US" smtClean="0"/>
              <a:pPr/>
              <a:t>9/7/11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867FF6FB-442A-46FC-A0EB-A35CBFCB7B0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503837-00A2-4F99-A4F1-19180F51E451}" type="datetimeFigureOut">
              <a:rPr lang="en-US" smtClean="0"/>
              <a:pPr/>
              <a:t>9/7/11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FF6FB-442A-46FC-A0EB-A35CBFCB7B0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503837-00A2-4F99-A4F1-19180F51E451}" type="datetimeFigureOut">
              <a:rPr lang="en-US" smtClean="0"/>
              <a:pPr/>
              <a:t>9/7/11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FF6FB-442A-46FC-A0EB-A35CBFCB7B0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4503837-00A2-4F99-A4F1-19180F51E451}" type="datetimeFigureOut">
              <a:rPr lang="en-US" smtClean="0"/>
              <a:pPr/>
              <a:t>9/7/11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FF6FB-442A-46FC-A0EB-A35CBFCB7B0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4503837-00A2-4F99-A4F1-19180F51E451}" type="datetimeFigureOut">
              <a:rPr lang="en-US" smtClean="0"/>
              <a:pPr/>
              <a:t>9/7/11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FF6FB-442A-46FC-A0EB-A35CBFCB7B0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4503837-00A2-4F99-A4F1-19180F51E451}" type="datetimeFigureOut">
              <a:rPr lang="en-US" smtClean="0"/>
              <a:pPr/>
              <a:t>9/7/11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FF6FB-442A-46FC-A0EB-A35CBFCB7B0A}" type="slidenum">
              <a:rPr lang="en-US" smtClean="0"/>
              <a:pPr/>
              <a:t>‹#›</a:t>
            </a:fld>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34503837-00A2-4F99-A4F1-19180F51E451}" type="datetimeFigureOut">
              <a:rPr lang="en-US" smtClean="0"/>
              <a:pPr/>
              <a:t>9/7/11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7FF6FB-442A-46FC-A0EB-A35CBFCB7B0A}" type="slidenum">
              <a:rPr lang="en-US" smtClean="0"/>
              <a:pPr/>
              <a:t>‹#›</a:t>
            </a:fld>
            <a:endParaRPr lang="en-US"/>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34503837-00A2-4F99-A4F1-19180F51E451}" type="datetimeFigureOut">
              <a:rPr lang="en-US" smtClean="0"/>
              <a:pPr/>
              <a:t>9/7/11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7FF6FB-442A-46FC-A0EB-A35CBFCB7B0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34503837-00A2-4F99-A4F1-19180F51E451}" type="datetimeFigureOut">
              <a:rPr lang="en-US" smtClean="0"/>
              <a:pPr/>
              <a:t>9/7/11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7FF6FB-442A-46FC-A0EB-A35CBFCB7B0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4503837-00A2-4F99-A4F1-19180F51E451}" type="datetimeFigureOut">
              <a:rPr lang="en-US" smtClean="0"/>
              <a:pPr/>
              <a:t>9/7/11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FF6FB-442A-46FC-A0EB-A35CBFCB7B0A}" type="slidenum">
              <a:rPr lang="en-US" smtClean="0"/>
              <a:pPr/>
              <a:t>‹#›</a:t>
            </a:fld>
            <a:endParaRPr lang="en-US"/>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4503837-00A2-4F99-A4F1-19180F51E451}" type="datetimeFigureOut">
              <a:rPr lang="en-US" smtClean="0"/>
              <a:pPr/>
              <a:t>9/7/11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FF6FB-442A-46FC-A0EB-A35CBFCB7B0A}" type="slidenum">
              <a:rPr lang="en-US" smtClean="0"/>
              <a:pPr/>
              <a:t>‹#›</a:t>
            </a:fld>
            <a:endParaRPr lang="en-US"/>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cstate="print">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34503837-00A2-4F99-A4F1-19180F51E451}" type="datetimeFigureOut">
              <a:rPr lang="en-US" smtClean="0"/>
              <a:pPr/>
              <a:t>9/7/11</a:t>
            </a:fld>
            <a:endParaRPr lang="en-US"/>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867FF6FB-442A-46FC-A0EB-A35CBFCB7B0A}"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10"/>
          <p:cNvSpPr/>
          <p:nvPr/>
        </p:nvSpPr>
        <p:spPr>
          <a:xfrm>
            <a:off x="76200" y="152401"/>
            <a:ext cx="8991600" cy="1477328"/>
          </a:xfrm>
          <a:prstGeom prst="rect">
            <a:avLst/>
          </a:prstGeom>
          <a:noFill/>
        </p:spPr>
        <p:txBody>
          <a:bodyPr wrap="square" lIns="91440" tIns="45720" rIns="91440" bIns="45720">
            <a:spAutoFit/>
          </a:bodyPr>
          <a:lstStyle/>
          <a:p>
            <a:pPr algn="ctr"/>
            <a:r>
              <a:rPr lang="en-US" sz="3100" b="1" spc="100" dirty="0">
                <a:ln w="18000">
                  <a:solidFill>
                    <a:schemeClr val="accent1">
                      <a:satMod val="200000"/>
                      <a:tint val="72000"/>
                    </a:schemeClr>
                  </a:solidFill>
                  <a:prstDash val="solid"/>
                </a:ln>
                <a:solidFill>
                  <a:schemeClr val="bg2"/>
                </a:solidFill>
                <a:effectLst>
                  <a:outerShdw blurRad="25000" dist="20000" dir="16020000" algn="tl">
                    <a:schemeClr val="accent1">
                      <a:satMod val="200000"/>
                      <a:shade val="1000"/>
                      <a:alpha val="60000"/>
                    </a:schemeClr>
                  </a:outerShdw>
                </a:effectLst>
              </a:rPr>
              <a:t>Monitoring Riparian Buffer Zones along the </a:t>
            </a:r>
            <a:endParaRPr lang="en-US" sz="3100" b="1" spc="100" dirty="0" smtClean="0">
              <a:ln w="18000">
                <a:solidFill>
                  <a:schemeClr val="accent1">
                    <a:satMod val="200000"/>
                    <a:tint val="72000"/>
                  </a:schemeClr>
                </a:solidFill>
                <a:prstDash val="solid"/>
              </a:ln>
              <a:solidFill>
                <a:schemeClr val="bg2"/>
              </a:solidFill>
              <a:effectLst>
                <a:outerShdw blurRad="25000" dist="20000" dir="16020000" algn="tl">
                  <a:schemeClr val="accent1">
                    <a:satMod val="200000"/>
                    <a:shade val="1000"/>
                    <a:alpha val="60000"/>
                  </a:schemeClr>
                </a:outerShdw>
              </a:effectLst>
            </a:endParaRPr>
          </a:p>
          <a:p>
            <a:pPr algn="ctr"/>
            <a:r>
              <a:rPr lang="en-US" sz="3100" b="1" spc="100" dirty="0" smtClean="0">
                <a:ln w="18000">
                  <a:solidFill>
                    <a:schemeClr val="accent1">
                      <a:satMod val="200000"/>
                      <a:tint val="72000"/>
                    </a:schemeClr>
                  </a:solidFill>
                  <a:prstDash val="solid"/>
                </a:ln>
                <a:solidFill>
                  <a:schemeClr val="bg2"/>
                </a:solidFill>
                <a:effectLst>
                  <a:outerShdw blurRad="25000" dist="20000" dir="16020000" algn="tl">
                    <a:schemeClr val="accent1">
                      <a:satMod val="200000"/>
                      <a:shade val="1000"/>
                      <a:alpha val="60000"/>
                    </a:schemeClr>
                  </a:outerShdw>
                </a:effectLst>
              </a:rPr>
              <a:t>Tar </a:t>
            </a:r>
            <a:r>
              <a:rPr lang="en-US" sz="3100" b="1" spc="100" dirty="0">
                <a:ln w="18000">
                  <a:solidFill>
                    <a:schemeClr val="accent1">
                      <a:satMod val="200000"/>
                      <a:tint val="72000"/>
                    </a:schemeClr>
                  </a:solidFill>
                  <a:prstDash val="solid"/>
                </a:ln>
                <a:solidFill>
                  <a:schemeClr val="bg2"/>
                </a:solidFill>
                <a:effectLst>
                  <a:outerShdw blurRad="25000" dist="20000" dir="16020000" algn="tl">
                    <a:schemeClr val="accent1">
                      <a:satMod val="200000"/>
                      <a:shade val="1000"/>
                      <a:alpha val="60000"/>
                    </a:schemeClr>
                  </a:outerShdw>
                </a:effectLst>
              </a:rPr>
              <a:t>River Basin using EOS Land Products</a:t>
            </a:r>
          </a:p>
          <a:p>
            <a:pPr algn="ctr"/>
            <a:endParaRPr lang="en-US" sz="2800" b="1" dirty="0">
              <a:solidFill>
                <a:schemeClr val="bg2"/>
              </a:solidFill>
            </a:endParaRPr>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0" y="5335243"/>
            <a:ext cx="1828800" cy="1497106"/>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6421925" y="5257800"/>
            <a:ext cx="2722075" cy="1645688"/>
          </a:xfrm>
          <a:prstGeom prst="rect">
            <a:avLst/>
          </a:prstGeom>
          <a:solidFill>
            <a:schemeClr val="bg2"/>
          </a:solidFill>
          <a:ln>
            <a:noFill/>
          </a:ln>
          <a:effectLst/>
        </p:spPr>
      </p:pic>
      <p:sp>
        <p:nvSpPr>
          <p:cNvPr id="14" name="Rectangle 13"/>
          <p:cNvSpPr/>
          <p:nvPr/>
        </p:nvSpPr>
        <p:spPr>
          <a:xfrm>
            <a:off x="152400" y="1752600"/>
            <a:ext cx="8839200" cy="2800767"/>
          </a:xfrm>
          <a:prstGeom prst="rect">
            <a:avLst/>
          </a:prstGeom>
        </p:spPr>
        <p:txBody>
          <a:bodyPr wrap="square">
            <a:spAutoFit/>
          </a:bodyPr>
          <a:lstStyle/>
          <a:p>
            <a:r>
              <a:rPr lang="en-US" sz="2200" dirty="0" smtClean="0">
                <a:ln w="10160">
                  <a:solidFill>
                    <a:schemeClr val="bg2"/>
                  </a:solidFill>
                  <a:prstDash val="solid"/>
                </a:ln>
                <a:effectLst>
                  <a:outerShdw blurRad="38100" dist="32000" dir="5400000" algn="tl">
                    <a:srgbClr val="000000">
                      <a:alpha val="30000"/>
                    </a:srgbClr>
                  </a:outerShdw>
                </a:effectLst>
              </a:rPr>
              <a:t>Jennith Thomas, Terence Goard, Shakeila Jones, and Ryan Wegener  </a:t>
            </a:r>
            <a:r>
              <a:rPr lang="en-US" sz="2200" b="1" i="1" dirty="0" smtClean="0">
                <a:ln w="10160">
                  <a:solidFill>
                    <a:schemeClr val="bg2"/>
                  </a:solidFill>
                  <a:prstDash val="solid"/>
                </a:ln>
                <a:effectLst>
                  <a:outerShdw blurRad="38100" dist="32000" dir="5400000" algn="tl">
                    <a:srgbClr val="000000">
                      <a:alpha val="30000"/>
                    </a:srgbClr>
                  </a:outerShdw>
                </a:effectLst>
              </a:rPr>
              <a:t>Louisburg College, NC (USA)</a:t>
            </a:r>
          </a:p>
          <a:p>
            <a:endParaRPr lang="en-US" sz="2200" dirty="0" smtClean="0">
              <a:ln w="10160">
                <a:solidFill>
                  <a:schemeClr val="bg2"/>
                </a:solidFill>
                <a:prstDash val="solid"/>
              </a:ln>
              <a:effectLst>
                <a:outerShdw blurRad="38100" dist="32000" dir="5400000" algn="tl">
                  <a:srgbClr val="000000">
                    <a:alpha val="30000"/>
                  </a:srgbClr>
                </a:outerShdw>
              </a:effectLst>
            </a:endParaRPr>
          </a:p>
          <a:p>
            <a:r>
              <a:rPr lang="en-US" sz="2200" dirty="0" smtClean="0">
                <a:ln w="10160">
                  <a:solidFill>
                    <a:schemeClr val="bg2"/>
                  </a:solidFill>
                  <a:prstDash val="solid"/>
                </a:ln>
                <a:effectLst>
                  <a:outerShdw blurRad="38100" dist="32000" dir="5400000" algn="tl">
                    <a:srgbClr val="000000">
                      <a:alpha val="30000"/>
                    </a:srgbClr>
                  </a:outerShdw>
                </a:effectLst>
              </a:rPr>
              <a:t>Derek Halberg</a:t>
            </a:r>
          </a:p>
          <a:p>
            <a:r>
              <a:rPr lang="en-US" sz="2200" b="1" i="1" dirty="0" smtClean="0">
                <a:ln w="10160">
                  <a:solidFill>
                    <a:schemeClr val="bg2"/>
                  </a:solidFill>
                  <a:prstDash val="solid"/>
                </a:ln>
                <a:effectLst>
                  <a:outerShdw blurRad="38100" dist="32000" dir="5400000" algn="tl">
                    <a:srgbClr val="000000">
                      <a:alpha val="30000"/>
                    </a:srgbClr>
                  </a:outerShdw>
                </a:effectLst>
              </a:rPr>
              <a:t>Tar River Land Conservancy, NC (USA)</a:t>
            </a:r>
          </a:p>
          <a:p>
            <a:endParaRPr lang="en-US" sz="2200" dirty="0" smtClean="0">
              <a:ln w="10160">
                <a:solidFill>
                  <a:schemeClr val="bg2"/>
                </a:solidFill>
                <a:prstDash val="solid"/>
              </a:ln>
              <a:effectLst>
                <a:outerShdw blurRad="38100" dist="32000" dir="5400000" algn="tl">
                  <a:srgbClr val="000000">
                    <a:alpha val="30000"/>
                  </a:srgbClr>
                </a:outerShdw>
              </a:effectLst>
            </a:endParaRPr>
          </a:p>
          <a:p>
            <a:r>
              <a:rPr lang="en-US" sz="2200" dirty="0" smtClean="0">
                <a:ln w="10160">
                  <a:solidFill>
                    <a:schemeClr val="bg2"/>
                  </a:solidFill>
                  <a:prstDash val="solid"/>
                </a:ln>
                <a:effectLst>
                  <a:outerShdw blurRad="38100" dist="32000" dir="5400000" algn="tl">
                    <a:srgbClr val="000000">
                      <a:alpha val="30000"/>
                    </a:srgbClr>
                  </a:outerShdw>
                </a:effectLst>
              </a:rPr>
              <a:t>Lucy McFadden and Miguel O. Román</a:t>
            </a:r>
          </a:p>
          <a:p>
            <a:r>
              <a:rPr lang="en-US" sz="2200" b="1" i="1" dirty="0" smtClean="0">
                <a:ln w="10160">
                  <a:solidFill>
                    <a:schemeClr val="bg2"/>
                  </a:solidFill>
                  <a:prstDash val="solid"/>
                </a:ln>
                <a:effectLst>
                  <a:outerShdw blurRad="38100" dist="32000" dir="5400000" algn="tl">
                    <a:srgbClr val="000000">
                      <a:alpha val="30000"/>
                    </a:srgbClr>
                  </a:outerShdw>
                </a:effectLst>
              </a:rPr>
              <a:t>NASA Goddard Space Flight Center, MD (USA)</a:t>
            </a:r>
            <a:endParaRPr lang="en-US" sz="2200" b="1" i="1" dirty="0">
              <a:ln w="10160">
                <a:solidFill>
                  <a:schemeClr val="bg2"/>
                </a:solidFill>
                <a:prstDash val="solid"/>
              </a:ln>
              <a:effectLst>
                <a:outerShdw blurRad="38100" dist="32000" dir="5400000" algn="tl">
                  <a:srgbClr val="000000">
                    <a:alpha val="30000"/>
                  </a:srgbClr>
                </a:outerShdw>
              </a:effectLst>
            </a:endParaRPr>
          </a:p>
        </p:txBody>
      </p:sp>
      <p:sp>
        <p:nvSpPr>
          <p:cNvPr id="8" name="Rectangle 7"/>
          <p:cNvSpPr/>
          <p:nvPr/>
        </p:nvSpPr>
        <p:spPr>
          <a:xfrm>
            <a:off x="1752600" y="5319117"/>
            <a:ext cx="4572000" cy="1538883"/>
          </a:xfrm>
          <a:prstGeom prst="rect">
            <a:avLst/>
          </a:prstGeom>
        </p:spPr>
        <p:txBody>
          <a:bodyPr wrap="square">
            <a:spAutoFit/>
          </a:bodyPr>
          <a:lstStyle/>
          <a:p>
            <a:pPr lvl="0" defTabSz="913469" fontAlgn="base">
              <a:spcBef>
                <a:spcPct val="0"/>
              </a:spcBef>
              <a:spcAft>
                <a:spcPts val="600"/>
              </a:spcAft>
              <a:buSzPct val="120000"/>
              <a:defRPr/>
            </a:pPr>
            <a:r>
              <a:rPr lang="en-US" b="1" dirty="0" smtClean="0">
                <a:ln w="10160">
                  <a:solidFill>
                    <a:srgbClr val="4D4D4D"/>
                  </a:solidFill>
                  <a:prstDash val="solid"/>
                </a:ln>
                <a:solidFill>
                  <a:schemeClr val="bg1"/>
                </a:solidFill>
                <a:effectLst>
                  <a:outerShdw blurRad="38100" dist="32000" dir="5400000" algn="tl">
                    <a:srgbClr val="000000">
                      <a:alpha val="30000"/>
                    </a:srgbClr>
                  </a:outerShdw>
                </a:effectLst>
              </a:rPr>
              <a:t>SUPPORT:</a:t>
            </a:r>
          </a:p>
          <a:p>
            <a:pPr marL="81031" lvl="0" indent="-81031" defTabSz="913469" fontAlgn="base">
              <a:spcBef>
                <a:spcPct val="0"/>
              </a:spcBef>
              <a:spcAft>
                <a:spcPts val="600"/>
              </a:spcAft>
              <a:buSzPct val="120000"/>
              <a:buFont typeface="Arial" pitchFamily="34" charset="0"/>
              <a:buChar char="•"/>
              <a:defRPr/>
            </a:pPr>
            <a:r>
              <a:rPr lang="en-US" sz="1400" dirty="0" smtClean="0">
                <a:ln w="18415" cmpd="sng">
                  <a:noFill/>
                  <a:prstDash val="solid"/>
                </a:ln>
                <a:solidFill>
                  <a:schemeClr val="bg1"/>
                </a:solidFill>
                <a:effectLst>
                  <a:outerShdw blurRad="63500" dir="3600000" algn="tl" rotWithShape="0">
                    <a:srgbClr val="000000">
                      <a:alpha val="70000"/>
                    </a:srgbClr>
                  </a:outerShdw>
                </a:effectLst>
                <a:latin typeface="Gill Sans MT (Body)"/>
              </a:rPr>
              <a:t>  NASA-GSFC Office of Higher Education (600) </a:t>
            </a:r>
          </a:p>
          <a:p>
            <a:pPr marL="81031" lvl="0" indent="-81031" defTabSz="913469" fontAlgn="base">
              <a:spcBef>
                <a:spcPct val="0"/>
              </a:spcBef>
              <a:spcAft>
                <a:spcPts val="600"/>
              </a:spcAft>
              <a:buSzPct val="120000"/>
              <a:buFont typeface="Arial" pitchFamily="34" charset="0"/>
              <a:buChar char="•"/>
              <a:defRPr/>
            </a:pPr>
            <a:r>
              <a:rPr lang="en-US" sz="1400" dirty="0" smtClean="0">
                <a:ln w="18415" cmpd="sng">
                  <a:noFill/>
                  <a:prstDash val="solid"/>
                </a:ln>
                <a:solidFill>
                  <a:schemeClr val="bg1"/>
                </a:solidFill>
                <a:effectLst>
                  <a:outerShdw blurRad="63500" dir="3600000" algn="tl" rotWithShape="0">
                    <a:srgbClr val="000000">
                      <a:alpha val="70000"/>
                    </a:srgbClr>
                  </a:outerShdw>
                </a:effectLst>
                <a:latin typeface="Gill Sans MT (Body)"/>
              </a:rPr>
              <a:t>  GSFC Terrestrial Information Systems Branch (614.5)</a:t>
            </a:r>
          </a:p>
          <a:p>
            <a:pPr marL="81031" lvl="0" indent="-81031" defTabSz="913469" fontAlgn="base">
              <a:spcBef>
                <a:spcPct val="0"/>
              </a:spcBef>
              <a:spcAft>
                <a:spcPts val="600"/>
              </a:spcAft>
              <a:buSzPct val="120000"/>
              <a:buFont typeface="Arial" pitchFamily="34" charset="0"/>
              <a:buChar char="•"/>
              <a:defRPr/>
            </a:pPr>
            <a:r>
              <a:rPr lang="en-US" sz="1400" dirty="0" smtClean="0">
                <a:ln w="18415" cmpd="sng">
                  <a:noFill/>
                  <a:prstDash val="solid"/>
                </a:ln>
                <a:solidFill>
                  <a:schemeClr val="bg1"/>
                </a:solidFill>
                <a:effectLst>
                  <a:outerShdw blurRad="63500" dir="3600000" algn="tl" rotWithShape="0">
                    <a:srgbClr val="000000">
                      <a:alpha val="70000"/>
                    </a:srgbClr>
                  </a:outerShdw>
                </a:effectLst>
                <a:latin typeface="Gill Sans MT (Body)"/>
              </a:rPr>
              <a:t>  NASA-CIPAIR program (Grant #NNX10AU70G)</a:t>
            </a:r>
          </a:p>
          <a:p>
            <a:pPr marL="81031" lvl="0" indent="-81031" defTabSz="913469" fontAlgn="base">
              <a:spcBef>
                <a:spcPct val="0"/>
              </a:spcBef>
              <a:spcAft>
                <a:spcPts val="600"/>
              </a:spcAft>
              <a:buSzPct val="120000"/>
              <a:buFont typeface="Arial" pitchFamily="34" charset="0"/>
              <a:buChar char="•"/>
              <a:defRPr/>
            </a:pPr>
            <a:r>
              <a:rPr lang="en-US" sz="1400" dirty="0" smtClean="0">
                <a:ln w="18415" cmpd="sng">
                  <a:noFill/>
                  <a:prstDash val="solid"/>
                </a:ln>
                <a:solidFill>
                  <a:schemeClr val="bg1"/>
                </a:solidFill>
                <a:effectLst>
                  <a:outerShdw blurRad="63500" dir="3600000" algn="tl" rotWithShape="0">
                    <a:srgbClr val="000000">
                      <a:alpha val="70000"/>
                    </a:srgbClr>
                  </a:outerShdw>
                </a:effectLst>
                <a:latin typeface="Gill Sans MT (Body)"/>
              </a:rPr>
              <a:t>  Tar River Land Conservancy</a:t>
            </a:r>
            <a:endParaRPr lang="en-US" sz="1400" dirty="0">
              <a:ln w="18415" cmpd="sng">
                <a:noFill/>
                <a:prstDash val="solid"/>
              </a:ln>
              <a:solidFill>
                <a:schemeClr val="bg1"/>
              </a:solidFill>
              <a:effectLst>
                <a:outerShdw blurRad="63500" dir="3600000" algn="tl" rotWithShape="0">
                  <a:srgbClr val="000000">
                    <a:alpha val="70000"/>
                  </a:srgbClr>
                </a:outerShdw>
              </a:effectLst>
              <a:latin typeface="Gill Sans MT (Body)"/>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869799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4488254" y="2362200"/>
            <a:ext cx="2369745" cy="2493169"/>
          </a:xfrm>
          <a:prstGeom prst="rect">
            <a:avLst/>
          </a:prstGeom>
          <a:noFill/>
          <a:ln>
            <a:noFill/>
          </a:ln>
          <a:effectLst/>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188890" y="3874008"/>
            <a:ext cx="3773510" cy="2679192"/>
          </a:xfrm>
          <a:prstGeom prst="rect">
            <a:avLst/>
          </a:prstGeom>
          <a:noFill/>
          <a:ln>
            <a:noFill/>
          </a:ln>
          <a:effectLst/>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12" name="Rectangle 11"/>
          <p:cNvSpPr/>
          <p:nvPr/>
        </p:nvSpPr>
        <p:spPr>
          <a:xfrm>
            <a:off x="76200" y="76200"/>
            <a:ext cx="4495800" cy="3739485"/>
          </a:xfrm>
          <a:prstGeom prst="rect">
            <a:avLst/>
          </a:prstGeom>
        </p:spPr>
        <p:txBody>
          <a:bodyPr wrap="square">
            <a:spAutoFit/>
          </a:bodyPr>
          <a:lstStyle/>
          <a:p>
            <a:pPr>
              <a:spcAft>
                <a:spcPts val="1200"/>
              </a:spcAft>
            </a:pPr>
            <a:r>
              <a:rPr lang="en-US" sz="2500" b="1" i="1" dirty="0" smtClean="0">
                <a:ln w="12700">
                  <a:solidFill>
                    <a:schemeClr val="accent6"/>
                  </a:solidFill>
                  <a:prstDash val="solid"/>
                </a:ln>
                <a:effectLst>
                  <a:outerShdw blurRad="41275" dist="20320" dir="1800000" algn="tl" rotWithShape="0">
                    <a:srgbClr val="000000">
                      <a:alpha val="40000"/>
                    </a:srgbClr>
                  </a:outerShdw>
                </a:effectLst>
              </a:rPr>
              <a:t>Overview</a:t>
            </a:r>
          </a:p>
          <a:p>
            <a:pPr>
              <a:spcAft>
                <a:spcPts val="1200"/>
              </a:spcAft>
            </a:pPr>
            <a:r>
              <a:rPr lang="en-US" sz="2400" kern="0" dirty="0" smtClean="0">
                <a:ln w="10160">
                  <a:noFill/>
                  <a:prstDash val="solid"/>
                </a:ln>
                <a:solidFill>
                  <a:srgbClr val="FFFFFF"/>
                </a:solidFill>
                <a:effectLst>
                  <a:outerShdw blurRad="38100" dist="32000" dir="5400000" algn="tl">
                    <a:srgbClr val="000000">
                      <a:alpha val="30000"/>
                    </a:srgbClr>
                  </a:outerShdw>
                </a:effectLst>
              </a:rPr>
              <a:t>- Riparian buffer zones are vital to the ecological and biological health of watershed ecosystems.</a:t>
            </a:r>
          </a:p>
          <a:p>
            <a:pPr>
              <a:spcAft>
                <a:spcPts val="1200"/>
              </a:spcAft>
            </a:pPr>
            <a:r>
              <a:rPr lang="en-US" sz="2400" kern="0" dirty="0" smtClean="0">
                <a:ln w="10160">
                  <a:noFill/>
                  <a:prstDash val="solid"/>
                </a:ln>
                <a:solidFill>
                  <a:srgbClr val="FFFFFF"/>
                </a:solidFill>
                <a:effectLst>
                  <a:outerShdw blurRad="38100" dist="32000" dir="5400000" algn="tl">
                    <a:srgbClr val="000000">
                      <a:alpha val="30000"/>
                    </a:srgbClr>
                  </a:outerShdw>
                </a:effectLst>
              </a:rPr>
              <a:t>- This project focused on a region (26,000 km</a:t>
            </a:r>
            <a:r>
              <a:rPr lang="en-US" sz="2400" kern="0" baseline="30000" dirty="0" smtClean="0">
                <a:ln w="10160">
                  <a:noFill/>
                  <a:prstDash val="solid"/>
                </a:ln>
                <a:solidFill>
                  <a:srgbClr val="FFFFFF"/>
                </a:solidFill>
                <a:effectLst>
                  <a:outerShdw blurRad="38100" dist="32000" dir="5400000" algn="tl">
                    <a:srgbClr val="000000">
                      <a:alpha val="30000"/>
                    </a:srgbClr>
                  </a:outerShdw>
                </a:effectLst>
              </a:rPr>
              <a:t>2</a:t>
            </a:r>
            <a:r>
              <a:rPr lang="en-US" sz="2400" kern="0" dirty="0" smtClean="0">
                <a:ln w="10160">
                  <a:noFill/>
                  <a:prstDash val="solid"/>
                </a:ln>
                <a:solidFill>
                  <a:srgbClr val="FFFFFF"/>
                </a:solidFill>
                <a:effectLst>
                  <a:outerShdw blurRad="38100" dist="32000" dir="5400000" algn="tl">
                    <a:srgbClr val="000000">
                      <a:alpha val="30000"/>
                    </a:srgbClr>
                  </a:outerShdw>
                </a:effectLst>
              </a:rPr>
              <a:t>) of North Carolina, USA, including the Tar River.</a:t>
            </a:r>
          </a:p>
        </p:txBody>
      </p:sp>
      <p:sp>
        <p:nvSpPr>
          <p:cNvPr id="13" name="Rectangle 12"/>
          <p:cNvSpPr/>
          <p:nvPr/>
        </p:nvSpPr>
        <p:spPr>
          <a:xfrm>
            <a:off x="3124200" y="4800600"/>
            <a:ext cx="5943600" cy="1851789"/>
          </a:xfrm>
          <a:prstGeom prst="rect">
            <a:avLst/>
          </a:prstGeom>
        </p:spPr>
        <p:txBody>
          <a:bodyPr wrap="square">
            <a:spAutoFit/>
          </a:bodyPr>
          <a:lstStyle/>
          <a:p>
            <a:pPr algn="r">
              <a:spcAft>
                <a:spcPts val="1200"/>
              </a:spcAft>
            </a:pPr>
            <a:r>
              <a:rPr lang="en-US" sz="2500" b="1" i="1" dirty="0" smtClean="0">
                <a:ln w="12700">
                  <a:solidFill>
                    <a:schemeClr val="accent6"/>
                  </a:solidFill>
                  <a:prstDash val="solid"/>
                </a:ln>
                <a:effectLst>
                  <a:outerShdw blurRad="41275" dist="20320" dir="1800000" algn="tl" rotWithShape="0">
                    <a:srgbClr val="000000">
                      <a:alpha val="40000"/>
                    </a:srgbClr>
                  </a:outerShdw>
                </a:effectLst>
              </a:rPr>
              <a:t>Remote Sensing and GIS Tools</a:t>
            </a:r>
          </a:p>
          <a:p>
            <a:pPr marL="342900" indent="-342900" algn="r">
              <a:spcAft>
                <a:spcPts val="800"/>
              </a:spcAft>
            </a:pPr>
            <a:r>
              <a:rPr lang="en-US" sz="2200" b="1" dirty="0" smtClean="0">
                <a:ln w="10160">
                  <a:noFill/>
                  <a:prstDash val="solid"/>
                </a:ln>
                <a:solidFill>
                  <a:schemeClr val="bg2"/>
                </a:solidFill>
                <a:effectLst>
                  <a:outerShdw blurRad="38100" dist="32000" dir="5400000" algn="tl">
                    <a:srgbClr val="000000">
                      <a:alpha val="30000"/>
                    </a:srgbClr>
                  </a:outerShdw>
                </a:effectLst>
              </a:rPr>
              <a:t>MODIS Land Biophysical Products</a:t>
            </a:r>
          </a:p>
          <a:p>
            <a:pPr marL="342900" indent="-342900" algn="r">
              <a:spcAft>
                <a:spcPts val="800"/>
              </a:spcAft>
            </a:pPr>
            <a:r>
              <a:rPr lang="en-US" sz="2200" b="1" dirty="0" smtClean="0">
                <a:ln w="10160">
                  <a:noFill/>
                  <a:prstDash val="solid"/>
                </a:ln>
                <a:solidFill>
                  <a:schemeClr val="bg2"/>
                </a:solidFill>
                <a:effectLst>
                  <a:outerShdw blurRad="38100" dist="32000" dir="5400000" algn="tl">
                    <a:srgbClr val="000000">
                      <a:alpha val="30000"/>
                    </a:srgbClr>
                  </a:outerShdw>
                </a:effectLst>
              </a:rPr>
              <a:t>LEDAPS 30m Surface Reflectance</a:t>
            </a:r>
          </a:p>
          <a:p>
            <a:pPr marL="342900" indent="-342900" algn="r">
              <a:spcAft>
                <a:spcPts val="800"/>
              </a:spcAft>
            </a:pPr>
            <a:r>
              <a:rPr lang="en-US" sz="2200" b="1" dirty="0" smtClean="0">
                <a:ln w="10160">
                  <a:noFill/>
                  <a:prstDash val="solid"/>
                </a:ln>
                <a:solidFill>
                  <a:schemeClr val="bg2"/>
                </a:solidFill>
                <a:effectLst>
                  <a:outerShdw blurRad="38100" dist="32000" dir="5400000" algn="tl">
                    <a:srgbClr val="000000">
                      <a:alpha val="30000"/>
                    </a:srgbClr>
                  </a:outerShdw>
                </a:effectLst>
              </a:rPr>
              <a:t>NC Division of Water Quality GIS Data</a:t>
            </a:r>
            <a:endParaRPr lang="en-US" sz="2200" b="1" dirty="0">
              <a:ln w="10160">
                <a:noFill/>
                <a:prstDash val="solid"/>
              </a:ln>
              <a:solidFill>
                <a:schemeClr val="bg2"/>
              </a:solidFill>
              <a:effectLst>
                <a:outerShdw blurRad="38100" dist="32000" dir="5400000" algn="tl">
                  <a:srgbClr val="000000">
                    <a:alpha val="30000"/>
                  </a:srgbClr>
                </a:outerShdw>
              </a:effectLst>
            </a:endParaRPr>
          </a:p>
        </p:txBody>
      </p:sp>
      <p:pic>
        <p:nvPicPr>
          <p:cNvPr id="1027" name="Picture 3"/>
          <p:cNvPicPr>
            <a:picLocks noChangeAspect="1" noChangeArrowheads="1"/>
          </p:cNvPicPr>
          <p:nvPr/>
        </p:nvPicPr>
        <p:blipFill>
          <a:blip r:embed="rId5" cstate="print"/>
          <a:srcRect/>
          <a:stretch>
            <a:fillRect/>
          </a:stretch>
        </p:blipFill>
        <p:spPr bwMode="auto">
          <a:xfrm>
            <a:off x="6858000" y="1752600"/>
            <a:ext cx="2177143" cy="3048000"/>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t="12673" b="6058"/>
          <a:stretch>
            <a:fillRect/>
          </a:stretch>
        </p:blipFill>
        <p:spPr bwMode="auto">
          <a:xfrm>
            <a:off x="4495800" y="12940"/>
            <a:ext cx="4572000" cy="2501660"/>
          </a:xfrm>
          <a:prstGeom prst="rect">
            <a:avLst/>
          </a:prstGeom>
          <a:noFill/>
          <a:ln w="9525">
            <a:noFill/>
            <a:miter lim="800000"/>
            <a:headEnd/>
            <a:tailEnd/>
          </a:ln>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8697994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ubtitle 2"/>
          <p:cNvSpPr txBox="1">
            <a:spLocks/>
          </p:cNvSpPr>
          <p:nvPr/>
        </p:nvSpPr>
        <p:spPr>
          <a:xfrm>
            <a:off x="659892" y="3323474"/>
            <a:ext cx="7854696" cy="3124200"/>
          </a:xfrm>
          <a:prstGeom prst="rect">
            <a:avLst/>
          </a:prstGeom>
        </p:spPr>
        <p:txBody>
          <a:bodyPr vert="horz" lIns="0" tIns="45720" rIns="0" bIns="45720" rtlCol="0">
            <a:no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algn="just">
              <a:spcBef>
                <a:spcPts val="0"/>
              </a:spcBef>
              <a:spcAft>
                <a:spcPts val="2400"/>
              </a:spcAft>
              <a:buFont typeface="Arial" pitchFamily="34" charset="0"/>
              <a:buChar char="•"/>
            </a:pPr>
            <a:endParaRPr lang="en-US" sz="220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7" name="Title 1"/>
          <p:cNvSpPr txBox="1">
            <a:spLocks/>
          </p:cNvSpPr>
          <p:nvPr/>
        </p:nvSpPr>
        <p:spPr>
          <a:xfrm>
            <a:off x="0" y="-152400"/>
            <a:ext cx="9144000" cy="990599"/>
          </a:xfrm>
          <a:prstGeom prst="rect">
            <a:avLst/>
          </a:prstGeom>
        </p:spPr>
        <p:txBody>
          <a:bodyPr vert="horz" lIns="0" tIns="45720" rIns="0" bIns="45720" rtlCol="0" anchor="ctr">
            <a:normAutofit fontScale="85000" lnSpcReduction="10000"/>
          </a:bodyPr>
          <a:lst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cap="none" spc="50" dirty="0" smtClean="0">
                <a:ln w="12700" cmpd="sng">
                  <a:solidFill>
                    <a:schemeClr val="accent6"/>
                  </a:solidFill>
                  <a:prstDash val="solid"/>
                </a:ln>
                <a:solidFill>
                  <a:schemeClr val="accent6">
                    <a:tint val="1000"/>
                  </a:schemeClr>
                </a:solidFill>
                <a:effectLst>
                  <a:glow rad="63500">
                    <a:schemeClr val="accent2">
                      <a:satMod val="175000"/>
                      <a:alpha val="40000"/>
                    </a:schemeClr>
                  </a:glow>
                </a:effectLst>
              </a:rPr>
              <a:t>Data Ingestion, Processing, and Analysis</a:t>
            </a:r>
            <a:endParaRPr lang="en-US" sz="4000" b="1" cap="none" spc="50" dirty="0">
              <a:ln w="12700" cmpd="sng">
                <a:solidFill>
                  <a:schemeClr val="accent6"/>
                </a:solidFill>
                <a:prstDash val="solid"/>
              </a:ln>
              <a:solidFill>
                <a:schemeClr val="accent6">
                  <a:tint val="1000"/>
                </a:schemeClr>
              </a:solidFill>
              <a:effectLst>
                <a:glow rad="63500">
                  <a:schemeClr val="accent2">
                    <a:satMod val="175000"/>
                    <a:alpha val="40000"/>
                  </a:schemeClr>
                </a:glow>
              </a:effectLst>
            </a:endParaRPr>
          </a:p>
        </p:txBody>
      </p:sp>
      <p:pic>
        <p:nvPicPr>
          <p:cNvPr id="2050" name="Picture 2"/>
          <p:cNvPicPr>
            <a:picLocks noChangeAspect="1" noChangeArrowheads="1"/>
          </p:cNvPicPr>
          <p:nvPr/>
        </p:nvPicPr>
        <p:blipFill>
          <a:blip r:embed="rId3" cstate="print"/>
          <a:srcRect l="15625" t="12000" r="71586" b="79333"/>
          <a:stretch>
            <a:fillRect/>
          </a:stretch>
        </p:blipFill>
        <p:spPr bwMode="auto">
          <a:xfrm>
            <a:off x="594360" y="762000"/>
            <a:ext cx="6477000" cy="13716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7194977" y="762000"/>
            <a:ext cx="1415623" cy="137160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l="15600" t="12667" r="65600" b="76819"/>
          <a:stretch>
            <a:fillRect/>
          </a:stretch>
        </p:blipFill>
        <p:spPr bwMode="auto">
          <a:xfrm>
            <a:off x="609600" y="3048000"/>
            <a:ext cx="7955280" cy="1390243"/>
          </a:xfrm>
          <a:prstGeom prst="rect">
            <a:avLst/>
          </a:prstGeom>
          <a:noFill/>
          <a:ln w="9525">
            <a:noFill/>
            <a:miter lim="800000"/>
            <a:headEnd/>
            <a:tailEnd/>
          </a:ln>
        </p:spPr>
      </p:pic>
      <p:pic>
        <p:nvPicPr>
          <p:cNvPr id="2053" name="Picture 5"/>
          <p:cNvPicPr>
            <a:picLocks noChangeAspect="1" noChangeArrowheads="1"/>
          </p:cNvPicPr>
          <p:nvPr/>
        </p:nvPicPr>
        <p:blipFill>
          <a:blip r:embed="rId6" cstate="print"/>
          <a:srcRect l="14375" t="24000" r="70210" b="64666"/>
          <a:stretch>
            <a:fillRect/>
          </a:stretch>
        </p:blipFill>
        <p:spPr bwMode="auto">
          <a:xfrm>
            <a:off x="609600" y="4543768"/>
            <a:ext cx="7955280" cy="1827706"/>
          </a:xfrm>
          <a:prstGeom prst="rect">
            <a:avLst/>
          </a:prstGeom>
          <a:noFill/>
          <a:ln w="9525">
            <a:noFill/>
            <a:miter lim="800000"/>
            <a:headEnd/>
            <a:tailEnd/>
          </a:ln>
        </p:spPr>
      </p:pic>
      <p:pic>
        <p:nvPicPr>
          <p:cNvPr id="2054" name="Picture 6"/>
          <p:cNvPicPr>
            <a:picLocks noChangeAspect="1" noChangeArrowheads="1"/>
          </p:cNvPicPr>
          <p:nvPr/>
        </p:nvPicPr>
        <p:blipFill>
          <a:blip r:embed="rId7" cstate="print"/>
          <a:srcRect l="23042" t="8000" r="62708" b="88000"/>
          <a:stretch>
            <a:fillRect/>
          </a:stretch>
        </p:blipFill>
        <p:spPr bwMode="auto">
          <a:xfrm>
            <a:off x="304800" y="2209800"/>
            <a:ext cx="8686800" cy="762000"/>
          </a:xfrm>
          <a:prstGeom prst="rect">
            <a:avLst/>
          </a:prstGeom>
          <a:noFill/>
          <a:ln w="9525">
            <a:noFill/>
            <a:miter lim="800000"/>
            <a:headEnd/>
            <a:tailEnd/>
          </a:ln>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93524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4" descr="lst.png"/>
          <p:cNvPicPr>
            <a:picLocks noChangeAspect="1"/>
          </p:cNvPicPr>
          <p:nvPr/>
        </p:nvPicPr>
        <p:blipFill>
          <a:blip r:embed="rId3" cstate="print"/>
          <a:srcRect/>
          <a:stretch>
            <a:fillRect/>
          </a:stretch>
        </p:blipFill>
        <p:spPr bwMode="auto">
          <a:xfrm>
            <a:off x="0" y="676906"/>
            <a:ext cx="3048000" cy="1880557"/>
          </a:xfrm>
          <a:prstGeom prst="rect">
            <a:avLst/>
          </a:prstGeom>
          <a:noFill/>
          <a:ln w="9525">
            <a:noFill/>
            <a:miter lim="800000"/>
            <a:headEnd/>
            <a:tailEnd/>
          </a:ln>
        </p:spPr>
      </p:pic>
      <p:pic>
        <p:nvPicPr>
          <p:cNvPr id="5" name="Picture 46" descr="lai.png"/>
          <p:cNvPicPr>
            <a:picLocks noChangeAspect="1"/>
          </p:cNvPicPr>
          <p:nvPr/>
        </p:nvPicPr>
        <p:blipFill>
          <a:blip r:embed="rId4" cstate="print"/>
          <a:srcRect/>
          <a:stretch>
            <a:fillRect/>
          </a:stretch>
        </p:blipFill>
        <p:spPr bwMode="auto">
          <a:xfrm>
            <a:off x="3048000" y="652463"/>
            <a:ext cx="3048000" cy="1906629"/>
          </a:xfrm>
          <a:prstGeom prst="rect">
            <a:avLst/>
          </a:prstGeom>
          <a:noFill/>
          <a:ln w="9525">
            <a:noFill/>
            <a:miter lim="800000"/>
            <a:headEnd/>
            <a:tailEnd/>
          </a:ln>
        </p:spPr>
      </p:pic>
      <p:pic>
        <p:nvPicPr>
          <p:cNvPr id="6" name="Picture 45" descr="gpp.png"/>
          <p:cNvPicPr>
            <a:picLocks noGrp="1" noChangeAspect="1"/>
          </p:cNvPicPr>
          <p:nvPr>
            <p:ph idx="1"/>
          </p:nvPr>
        </p:nvPicPr>
        <p:blipFill>
          <a:blip r:embed="rId5" cstate="print"/>
          <a:srcRect/>
          <a:stretch>
            <a:fillRect/>
          </a:stretch>
        </p:blipFill>
        <p:spPr bwMode="auto">
          <a:xfrm>
            <a:off x="6048375" y="652463"/>
            <a:ext cx="3095625" cy="1905000"/>
          </a:xfrm>
          <a:prstGeom prst="rect">
            <a:avLst/>
          </a:prstGeom>
          <a:noFill/>
          <a:ln w="9525">
            <a:noFill/>
            <a:miter lim="800000"/>
            <a:headEnd/>
            <a:tailEnd/>
          </a:ln>
        </p:spPr>
      </p:pic>
      <p:pic>
        <p:nvPicPr>
          <p:cNvPr id="2050" name="Picture 2"/>
          <p:cNvPicPr>
            <a:picLocks noChangeAspect="1" noChangeArrowheads="1"/>
          </p:cNvPicPr>
          <p:nvPr/>
        </p:nvPicPr>
        <p:blipFill>
          <a:blip r:embed="rId6"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1858963" y="533400"/>
            <a:ext cx="1341437" cy="957263"/>
          </a:xfrm>
          <a:prstGeom prst="rect">
            <a:avLst/>
          </a:prstGeom>
          <a:noFill/>
          <a:ln>
            <a:noFill/>
          </a:ln>
          <a:effectLst/>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4943475" y="533400"/>
            <a:ext cx="1304925" cy="957263"/>
          </a:xfrm>
          <a:prstGeom prst="rect">
            <a:avLst/>
          </a:prstGeom>
          <a:noFill/>
          <a:ln>
            <a:noFill/>
          </a:ln>
          <a:effectLst/>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8"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7848600" y="533400"/>
            <a:ext cx="1474787" cy="957263"/>
          </a:xfrm>
          <a:prstGeom prst="rect">
            <a:avLst/>
          </a:prstGeom>
          <a:noFill/>
          <a:ln>
            <a:noFill/>
          </a:ln>
          <a:effectLst/>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10" name="TextBox 9"/>
          <p:cNvSpPr txBox="1"/>
          <p:nvPr/>
        </p:nvSpPr>
        <p:spPr>
          <a:xfrm>
            <a:off x="152400" y="3227725"/>
            <a:ext cx="8991600" cy="3139321"/>
          </a:xfrm>
          <a:prstGeom prst="rect">
            <a:avLst/>
          </a:prstGeom>
          <a:noFill/>
        </p:spPr>
        <p:txBody>
          <a:bodyPr wrap="square" rtlCol="0">
            <a:spAutoFit/>
          </a:bodyPr>
          <a:lstStyle/>
          <a:p>
            <a:pPr marL="292100" indent="-292100">
              <a:spcAft>
                <a:spcPts val="1800"/>
              </a:spcAft>
              <a:buFont typeface="Arial" pitchFamily="34" charset="0"/>
              <a:buChar char="•"/>
            </a:pPr>
            <a:r>
              <a:rPr lang="en-US" sz="2800" dirty="0" smtClean="0">
                <a:ln w="18415" cmpd="sng">
                  <a:solidFill>
                    <a:srgbClr val="00B050"/>
                  </a:solidFill>
                  <a:prstDash val="solid"/>
                </a:ln>
                <a:solidFill>
                  <a:srgbClr val="00CC00"/>
                </a:solidFill>
                <a:effectLst>
                  <a:outerShdw blurRad="50800" dist="38100" dir="16200000" rotWithShape="0">
                    <a:prstClr val="black">
                      <a:alpha val="40000"/>
                    </a:prstClr>
                  </a:outerShdw>
                </a:effectLst>
                <a:latin typeface="Arial Narrow" pitchFamily="34" charset="0"/>
              </a:rPr>
              <a:t>LST is sensitive to vegetation and soil moisture; hence it can be used to detect land use/land cover changes.</a:t>
            </a:r>
          </a:p>
          <a:p>
            <a:pPr marL="292100" indent="-292100">
              <a:spcAft>
                <a:spcPts val="1800"/>
              </a:spcAft>
              <a:buFont typeface="Arial" pitchFamily="34" charset="0"/>
              <a:buChar char="•"/>
            </a:pPr>
            <a:r>
              <a:rPr lang="en-US" sz="2800" dirty="0" smtClean="0">
                <a:ln w="18415" cmpd="sng">
                  <a:solidFill>
                    <a:srgbClr val="00B050"/>
                  </a:solidFill>
                  <a:prstDash val="solid"/>
                </a:ln>
                <a:solidFill>
                  <a:srgbClr val="00CC00"/>
                </a:solidFill>
                <a:effectLst>
                  <a:outerShdw blurRad="50800" dist="38100" dir="16200000" rotWithShape="0">
                    <a:prstClr val="black">
                      <a:alpha val="40000"/>
                    </a:prstClr>
                  </a:outerShdw>
                </a:effectLst>
                <a:latin typeface="Arial Narrow" pitchFamily="34" charset="0"/>
              </a:rPr>
              <a:t>LAI is used to calculate evapotranspiration and eventually affects water characteristics (e.g., stream volume, flow, and quality).</a:t>
            </a:r>
          </a:p>
          <a:p>
            <a:pPr marL="292100" indent="-292100">
              <a:spcAft>
                <a:spcPts val="1800"/>
              </a:spcAft>
              <a:buFont typeface="Arial" pitchFamily="34" charset="0"/>
              <a:buChar char="•"/>
            </a:pPr>
            <a:r>
              <a:rPr lang="en-US" sz="2800" dirty="0" smtClean="0">
                <a:ln w="18415" cmpd="sng">
                  <a:solidFill>
                    <a:srgbClr val="00B050"/>
                  </a:solidFill>
                  <a:prstDash val="solid"/>
                </a:ln>
                <a:solidFill>
                  <a:srgbClr val="00CC00"/>
                </a:solidFill>
                <a:effectLst>
                  <a:outerShdw blurRad="50800" dist="38100" dir="16200000" rotWithShape="0">
                    <a:prstClr val="black">
                      <a:alpha val="40000"/>
                    </a:prstClr>
                  </a:outerShdw>
                </a:effectLst>
                <a:latin typeface="Arial Narrow" pitchFamily="34" charset="0"/>
              </a:rPr>
              <a:t>GPP: measures organic compounds produced by plants from ambient carbon dioxide. </a:t>
            </a:r>
          </a:p>
        </p:txBody>
      </p:sp>
      <p:sp>
        <p:nvSpPr>
          <p:cNvPr id="13" name="Title 1"/>
          <p:cNvSpPr>
            <a:spLocks noGrp="1"/>
          </p:cNvSpPr>
          <p:nvPr>
            <p:ph type="title"/>
          </p:nvPr>
        </p:nvSpPr>
        <p:spPr>
          <a:xfrm>
            <a:off x="0" y="0"/>
            <a:ext cx="9144000" cy="609600"/>
          </a:xfrm>
        </p:spPr>
        <p:txBody>
          <a:bodyPr>
            <a:noAutofit/>
          </a:bodyPr>
          <a:lstStyle/>
          <a:p>
            <a:pPr algn="ctr"/>
            <a:r>
              <a:rPr lang="en-US" sz="4000" b="1" cap="none" dirty="0" smtClean="0">
                <a:ln w="18000">
                  <a:solidFill>
                    <a:schemeClr val="accent6"/>
                  </a:solidFill>
                  <a:prstDash val="solid"/>
                  <a:miter lim="800000"/>
                </a:ln>
                <a:solidFill>
                  <a:schemeClr val="tx2"/>
                </a:solidFill>
                <a:effectLst>
                  <a:glow rad="63500">
                    <a:schemeClr val="accent2">
                      <a:satMod val="175000"/>
                      <a:alpha val="40000"/>
                    </a:schemeClr>
                  </a:glow>
                  <a:outerShdw blurRad="25500" dist="23000" dir="7020000" algn="tl">
                    <a:srgbClr val="000000">
                      <a:alpha val="50000"/>
                    </a:srgbClr>
                  </a:outerShdw>
                </a:effectLst>
              </a:rPr>
              <a:t>Upper Tar River Basin</a:t>
            </a:r>
            <a:endParaRPr lang="en-US" sz="4000" b="1" cap="none" dirty="0">
              <a:ln w="18000">
                <a:solidFill>
                  <a:schemeClr val="accent6"/>
                </a:solidFill>
                <a:prstDash val="solid"/>
                <a:miter lim="800000"/>
              </a:ln>
              <a:solidFill>
                <a:schemeClr val="tx2"/>
              </a:solidFill>
              <a:effectLst>
                <a:glow rad="63500">
                  <a:schemeClr val="accent2">
                    <a:satMod val="175000"/>
                    <a:alpha val="40000"/>
                  </a:schemeClr>
                </a:glow>
                <a:outerShdw blurRad="25500" dist="23000" dir="7020000" algn="tl">
                  <a:srgbClr val="000000">
                    <a:alpha val="50000"/>
                  </a:srgbClr>
                </a:outerShdw>
              </a:effectLst>
            </a:endParaRPr>
          </a:p>
        </p:txBody>
      </p:sp>
      <p:pic>
        <p:nvPicPr>
          <p:cNvPr id="3074" name="Picture 2"/>
          <p:cNvPicPr>
            <a:picLocks noChangeAspect="1" noChangeArrowheads="1"/>
          </p:cNvPicPr>
          <p:nvPr/>
        </p:nvPicPr>
        <p:blipFill>
          <a:blip r:embed="rId9" cstate="print"/>
          <a:srcRect/>
          <a:stretch>
            <a:fillRect/>
          </a:stretch>
        </p:blipFill>
        <p:spPr bwMode="auto">
          <a:xfrm>
            <a:off x="0" y="2590800"/>
            <a:ext cx="9144000" cy="351472"/>
          </a:xfrm>
          <a:prstGeom prst="rect">
            <a:avLst/>
          </a:prstGeom>
          <a:solidFill>
            <a:schemeClr val="tx1"/>
          </a:solidFill>
          <a:ln w="9525">
            <a:noFill/>
            <a:miter lim="800000"/>
            <a:headEnd/>
            <a:tailEnd/>
          </a:ln>
          <a:effectLst/>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6458321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4762"/>
          <a:stretch>
            <a:fillRect/>
          </a:stretch>
        </p:blipFill>
        <p:spPr bwMode="auto">
          <a:xfrm>
            <a:off x="304800" y="609600"/>
            <a:ext cx="3911600" cy="3048000"/>
          </a:xfrm>
          <a:prstGeom prst="rect">
            <a:avLst/>
          </a:prstGeom>
          <a:noFill/>
          <a:ln w="9525">
            <a:noFill/>
            <a:miter lim="800000"/>
            <a:headEnd/>
            <a:tailEnd/>
          </a:ln>
        </p:spPr>
      </p:pic>
      <p:pic>
        <p:nvPicPr>
          <p:cNvPr id="5" name="Picture 37"/>
          <p:cNvPicPr>
            <a:picLocks noChangeAspect="1" noChangeArrowheads="1"/>
          </p:cNvPicPr>
          <p:nvPr/>
        </p:nvPicPr>
        <p:blipFill>
          <a:blip r:embed="rId4" cstate="print"/>
          <a:srcRect t="4762"/>
          <a:stretch>
            <a:fillRect/>
          </a:stretch>
        </p:blipFill>
        <p:spPr bwMode="auto">
          <a:xfrm>
            <a:off x="4343400" y="609600"/>
            <a:ext cx="4504267" cy="3048000"/>
          </a:xfrm>
          <a:prstGeom prst="rect">
            <a:avLst/>
          </a:prstGeom>
          <a:noFill/>
          <a:ln w="9525">
            <a:noFill/>
            <a:miter lim="800000"/>
            <a:headEnd/>
            <a:tailEnd/>
          </a:ln>
        </p:spPr>
      </p:pic>
      <p:pic>
        <p:nvPicPr>
          <p:cNvPr id="6" name="Picture 38"/>
          <p:cNvPicPr>
            <a:picLocks noChangeAspect="1" noChangeArrowheads="1"/>
          </p:cNvPicPr>
          <p:nvPr/>
        </p:nvPicPr>
        <p:blipFill>
          <a:blip r:embed="rId5" cstate="print"/>
          <a:srcRect t="2381"/>
          <a:stretch>
            <a:fillRect/>
          </a:stretch>
        </p:blipFill>
        <p:spPr bwMode="auto">
          <a:xfrm>
            <a:off x="2514600" y="3733800"/>
            <a:ext cx="4164694" cy="3124200"/>
          </a:xfrm>
          <a:prstGeom prst="rect">
            <a:avLst/>
          </a:prstGeom>
          <a:noFill/>
          <a:ln w="9525">
            <a:noFill/>
            <a:miter lim="800000"/>
            <a:headEnd/>
            <a:tailEnd/>
          </a:ln>
        </p:spPr>
      </p:pic>
      <p:pic>
        <p:nvPicPr>
          <p:cNvPr id="8" name="Picture 2"/>
          <p:cNvPicPr>
            <a:picLocks noChangeAspect="1" noChangeArrowheads="1"/>
          </p:cNvPicPr>
          <p:nvPr/>
        </p:nvPicPr>
        <p:blipFill>
          <a:blip r:embed="rId6"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76200" y="5562600"/>
            <a:ext cx="1524000" cy="123378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pic>
        <p:nvPicPr>
          <p:cNvPr id="9" name="Picture 3"/>
          <p:cNvPicPr>
            <a:picLocks noChangeAspect="1" noChangeArrowheads="1"/>
          </p:cNvPicPr>
          <p:nvPr/>
        </p:nvPicPr>
        <p:blipFill>
          <a:blip r:embed="rId7"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7848600" y="6019800"/>
            <a:ext cx="1219200" cy="759989"/>
          </a:xfrm>
          <a:prstGeom prst="rect">
            <a:avLst/>
          </a:prstGeom>
          <a:solidFill>
            <a:schemeClr val="bg2"/>
          </a:solidFill>
          <a:ln>
            <a:noFill/>
          </a:ln>
          <a:effectLst/>
        </p:spPr>
      </p:pic>
      <p:sp>
        <p:nvSpPr>
          <p:cNvPr id="10" name="Title 1"/>
          <p:cNvSpPr>
            <a:spLocks noGrp="1"/>
          </p:cNvSpPr>
          <p:nvPr>
            <p:ph type="title"/>
          </p:nvPr>
        </p:nvSpPr>
        <p:spPr>
          <a:xfrm>
            <a:off x="0" y="0"/>
            <a:ext cx="9144000" cy="609600"/>
          </a:xfrm>
        </p:spPr>
        <p:txBody>
          <a:bodyPr>
            <a:normAutofit fontScale="90000"/>
          </a:bodyPr>
          <a:lstStyle/>
          <a:p>
            <a:pPr algn="ctr"/>
            <a:r>
              <a:rPr lang="en-US" b="1" cap="none" dirty="0" smtClean="0">
                <a:ln w="18000">
                  <a:solidFill>
                    <a:schemeClr val="accent6"/>
                  </a:solidFill>
                  <a:prstDash val="solid"/>
                  <a:miter lim="800000"/>
                </a:ln>
                <a:solidFill>
                  <a:schemeClr val="tx2"/>
                </a:solidFill>
                <a:effectLst>
                  <a:glow rad="63500">
                    <a:schemeClr val="accent2">
                      <a:satMod val="175000"/>
                      <a:alpha val="40000"/>
                    </a:schemeClr>
                  </a:glow>
                  <a:outerShdw blurRad="25500" dist="23000" dir="7020000" algn="tl">
                    <a:srgbClr val="000000">
                      <a:alpha val="50000"/>
                    </a:srgbClr>
                  </a:outerShdw>
                </a:effectLst>
              </a:rPr>
              <a:t>10yr MODIS Time Series over Tar River Basin</a:t>
            </a:r>
            <a:endParaRPr lang="en-US" b="1" cap="none" dirty="0">
              <a:ln w="18000">
                <a:solidFill>
                  <a:schemeClr val="accent6"/>
                </a:solidFill>
                <a:prstDash val="solid"/>
                <a:miter lim="800000"/>
              </a:ln>
              <a:solidFill>
                <a:schemeClr val="tx2"/>
              </a:solidFill>
              <a:effectLst>
                <a:glow rad="63500">
                  <a:schemeClr val="accent2">
                    <a:satMod val="175000"/>
                    <a:alpha val="40000"/>
                  </a:schemeClr>
                </a:glow>
                <a:outerShdw blurRad="25500" dist="23000" dir="7020000" algn="tl">
                  <a:srgbClr val="000000">
                    <a:alpha val="50000"/>
                  </a:srgbClr>
                </a:outerShdw>
              </a:effectLst>
            </a:endParaRPr>
          </a:p>
        </p:txBody>
      </p:sp>
      <p:sp>
        <p:nvSpPr>
          <p:cNvPr id="11" name="TextBox 42"/>
          <p:cNvSpPr txBox="1">
            <a:spLocks noChangeArrowheads="1"/>
          </p:cNvSpPr>
          <p:nvPr/>
        </p:nvSpPr>
        <p:spPr bwMode="auto">
          <a:xfrm>
            <a:off x="3259964" y="712113"/>
            <a:ext cx="702436" cy="430887"/>
          </a:xfrm>
          <a:prstGeom prst="rect">
            <a:avLst/>
          </a:prstGeom>
          <a:noFill/>
          <a:ln w="9525">
            <a:noFill/>
            <a:miter lim="800000"/>
            <a:headEnd/>
            <a:tailEnd/>
          </a:ln>
        </p:spPr>
        <p:txBody>
          <a:bodyPr wrap="none">
            <a:spAutoFit/>
          </a:bodyPr>
          <a:lstStyle/>
          <a:p>
            <a:r>
              <a:rPr lang="en-US" sz="2200" dirty="0" smtClean="0">
                <a:solidFill>
                  <a:srgbClr val="FF0000"/>
                </a:solidFill>
              </a:rPr>
              <a:t>LST</a:t>
            </a:r>
            <a:endParaRPr lang="en-US" sz="2200" dirty="0">
              <a:solidFill>
                <a:srgbClr val="FF0000"/>
              </a:solidFill>
            </a:endParaRPr>
          </a:p>
        </p:txBody>
      </p:sp>
      <p:sp>
        <p:nvSpPr>
          <p:cNvPr id="12" name="TextBox 43"/>
          <p:cNvSpPr txBox="1">
            <a:spLocks noChangeArrowheads="1"/>
          </p:cNvSpPr>
          <p:nvPr/>
        </p:nvSpPr>
        <p:spPr bwMode="auto">
          <a:xfrm>
            <a:off x="7924800" y="712113"/>
            <a:ext cx="762000" cy="430887"/>
          </a:xfrm>
          <a:prstGeom prst="rect">
            <a:avLst/>
          </a:prstGeom>
          <a:noFill/>
          <a:ln w="9525">
            <a:noFill/>
            <a:miter lim="800000"/>
            <a:headEnd/>
            <a:tailEnd/>
          </a:ln>
        </p:spPr>
        <p:txBody>
          <a:bodyPr wrap="square">
            <a:spAutoFit/>
          </a:bodyPr>
          <a:lstStyle/>
          <a:p>
            <a:r>
              <a:rPr lang="en-US" sz="2200" dirty="0" smtClean="0">
                <a:solidFill>
                  <a:srgbClr val="FF0000"/>
                </a:solidFill>
              </a:rPr>
              <a:t>LAI</a:t>
            </a:r>
            <a:endParaRPr lang="en-US" sz="2200" dirty="0">
              <a:solidFill>
                <a:srgbClr val="FF0000"/>
              </a:solidFill>
            </a:endParaRPr>
          </a:p>
        </p:txBody>
      </p:sp>
      <p:sp>
        <p:nvSpPr>
          <p:cNvPr id="13" name="TextBox 44"/>
          <p:cNvSpPr txBox="1">
            <a:spLocks noChangeArrowheads="1"/>
          </p:cNvSpPr>
          <p:nvPr/>
        </p:nvSpPr>
        <p:spPr bwMode="auto">
          <a:xfrm>
            <a:off x="5638800" y="3450848"/>
            <a:ext cx="1066800" cy="892552"/>
          </a:xfrm>
          <a:prstGeom prst="rect">
            <a:avLst/>
          </a:prstGeom>
          <a:noFill/>
          <a:ln w="9525">
            <a:noFill/>
            <a:miter lim="800000"/>
            <a:headEnd/>
            <a:tailEnd/>
          </a:ln>
        </p:spPr>
        <p:txBody>
          <a:bodyPr wrap="square">
            <a:spAutoFit/>
          </a:bodyPr>
          <a:lstStyle/>
          <a:p>
            <a:r>
              <a:rPr lang="en-US" sz="3000" dirty="0" smtClean="0"/>
              <a:t>   </a:t>
            </a:r>
            <a:r>
              <a:rPr lang="en-US" sz="2200" dirty="0" smtClean="0">
                <a:solidFill>
                  <a:srgbClr val="FF0000"/>
                </a:solidFill>
              </a:rPr>
              <a:t>GPP</a:t>
            </a:r>
            <a:endParaRPr lang="en-US" sz="2400" dirty="0">
              <a:solidFill>
                <a:srgbClr val="FF0000"/>
              </a:solidFill>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068012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4" descr="ndvi_bef_aft.png"/>
          <p:cNvPicPr>
            <a:picLocks noChangeAspect="1"/>
          </p:cNvPicPr>
          <p:nvPr/>
        </p:nvPicPr>
        <p:blipFill>
          <a:blip r:embed="rId3" cstate="print"/>
          <a:srcRect/>
          <a:stretch>
            <a:fillRect/>
          </a:stretch>
        </p:blipFill>
        <p:spPr bwMode="auto">
          <a:xfrm>
            <a:off x="228600" y="685800"/>
            <a:ext cx="2895600" cy="4526485"/>
          </a:xfrm>
          <a:prstGeom prst="rect">
            <a:avLst/>
          </a:prstGeom>
          <a:noFill/>
          <a:ln w="9525">
            <a:noFill/>
            <a:miter lim="800000"/>
            <a:headEnd/>
            <a:tailEnd/>
          </a:ln>
        </p:spPr>
      </p:pic>
      <p:pic>
        <p:nvPicPr>
          <p:cNvPr id="5" name="Picture 36" descr="Picture1.png"/>
          <p:cNvPicPr>
            <a:picLocks noChangeAspect="1"/>
          </p:cNvPicPr>
          <p:nvPr/>
        </p:nvPicPr>
        <p:blipFill>
          <a:blip r:embed="rId4" cstate="print"/>
          <a:srcRect t="2039" b="2113"/>
          <a:stretch>
            <a:fillRect/>
          </a:stretch>
        </p:blipFill>
        <p:spPr bwMode="auto">
          <a:xfrm>
            <a:off x="3300409" y="1295400"/>
            <a:ext cx="5614991" cy="3962400"/>
          </a:xfrm>
          <a:prstGeom prst="rect">
            <a:avLst/>
          </a:prstGeom>
          <a:noFill/>
          <a:ln w="9525">
            <a:noFill/>
            <a:miter lim="800000"/>
            <a:headEnd/>
            <a:tailEnd/>
          </a:ln>
        </p:spPr>
      </p:pic>
      <p:sp>
        <p:nvSpPr>
          <p:cNvPr id="6" name="TextBox 5"/>
          <p:cNvSpPr txBox="1"/>
          <p:nvPr/>
        </p:nvSpPr>
        <p:spPr>
          <a:xfrm>
            <a:off x="3200400" y="5283369"/>
            <a:ext cx="5867400" cy="538609"/>
          </a:xfrm>
          <a:prstGeom prst="rect">
            <a:avLst/>
          </a:prstGeom>
          <a:noFill/>
        </p:spPr>
        <p:txBody>
          <a:bodyPr wrap="square" rtlCol="0">
            <a:spAutoFit/>
          </a:bodyPr>
          <a:lstStyle/>
          <a:p>
            <a:pPr algn="ctr"/>
            <a:r>
              <a:rPr lang="en-US" sz="1400" b="1" dirty="0" smtClean="0">
                <a:solidFill>
                  <a:srgbClr val="C00000"/>
                </a:solidFill>
              </a:rPr>
              <a:t>R/O = Disturbed  </a:t>
            </a:r>
            <a:r>
              <a:rPr lang="en-US" sz="1400" b="1" dirty="0" smtClean="0">
                <a:solidFill>
                  <a:srgbClr val="FFC000"/>
                </a:solidFill>
              </a:rPr>
              <a:t>Y = Stable or No Change </a:t>
            </a:r>
            <a:r>
              <a:rPr lang="en-US" sz="1400" b="1" dirty="0" smtClean="0"/>
              <a:t> </a:t>
            </a:r>
            <a:r>
              <a:rPr lang="en-US" sz="1400" b="1" dirty="0" smtClean="0">
                <a:solidFill>
                  <a:srgbClr val="00CC00"/>
                </a:solidFill>
              </a:rPr>
              <a:t>G = Regenerated</a:t>
            </a:r>
          </a:p>
          <a:p>
            <a:endParaRPr lang="en-US" sz="1500" b="1" dirty="0" smtClean="0"/>
          </a:p>
        </p:txBody>
      </p:sp>
      <p:pic>
        <p:nvPicPr>
          <p:cNvPr id="7" name="Picture 2"/>
          <p:cNvPicPr>
            <a:picLocks noChangeAspect="1" noChangeArrowheads="1"/>
          </p:cNvPicPr>
          <p:nvPr/>
        </p:nvPicPr>
        <p:blipFill>
          <a:blip r:embed="rId5"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0" y="5598561"/>
            <a:ext cx="1524000" cy="123378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pic>
        <p:nvPicPr>
          <p:cNvPr id="8" name="Picture 3"/>
          <p:cNvPicPr>
            <a:picLocks noChangeAspect="1" noChangeArrowheads="1"/>
          </p:cNvPicPr>
          <p:nvPr/>
        </p:nvPicPr>
        <p:blipFill>
          <a:blip r:embed="rId6"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7848600" y="6021811"/>
            <a:ext cx="1219200" cy="759989"/>
          </a:xfrm>
          <a:prstGeom prst="rect">
            <a:avLst/>
          </a:prstGeom>
          <a:solidFill>
            <a:schemeClr val="bg2"/>
          </a:solidFill>
          <a:ln>
            <a:noFill/>
          </a:ln>
          <a:effectLst/>
        </p:spPr>
      </p:pic>
      <p:sp>
        <p:nvSpPr>
          <p:cNvPr id="9" name="Rectangle 8"/>
          <p:cNvSpPr/>
          <p:nvPr/>
        </p:nvSpPr>
        <p:spPr>
          <a:xfrm>
            <a:off x="0" y="0"/>
            <a:ext cx="9144000" cy="584775"/>
          </a:xfrm>
          <a:prstGeom prst="rect">
            <a:avLst/>
          </a:prstGeom>
          <a:noFill/>
        </p:spPr>
        <p:txBody>
          <a:bodyPr wrap="square" lIns="91440" tIns="45720" rIns="91440" bIns="45720">
            <a:spAutoFit/>
          </a:bodyPr>
          <a:lstStyle/>
          <a:p>
            <a:r>
              <a:rPr lang="en-US" sz="3200" dirty="0" smtClean="0"/>
              <a:t>Change-Detection Analysis using LEDAPS NDVI</a:t>
            </a:r>
            <a:endParaRPr lang="en-US" sz="3200" dirty="0"/>
          </a:p>
        </p:txBody>
      </p:sp>
      <p:sp>
        <p:nvSpPr>
          <p:cNvPr id="11" name="TextBox 42"/>
          <p:cNvSpPr txBox="1">
            <a:spLocks noChangeArrowheads="1"/>
          </p:cNvSpPr>
          <p:nvPr/>
        </p:nvSpPr>
        <p:spPr bwMode="auto">
          <a:xfrm>
            <a:off x="1981200" y="685800"/>
            <a:ext cx="1205779" cy="430887"/>
          </a:xfrm>
          <a:prstGeom prst="rect">
            <a:avLst/>
          </a:prstGeom>
          <a:noFill/>
          <a:ln w="9525">
            <a:noFill/>
            <a:miter lim="800000"/>
            <a:headEnd/>
            <a:tailEnd/>
          </a:ln>
        </p:spPr>
        <p:txBody>
          <a:bodyPr wrap="none">
            <a:spAutoFit/>
          </a:bodyPr>
          <a:lstStyle/>
          <a:p>
            <a:r>
              <a:rPr lang="en-US" sz="2200" dirty="0" smtClean="0">
                <a:solidFill>
                  <a:srgbClr val="FF0000"/>
                </a:solidFill>
              </a:rPr>
              <a:t>08/1999</a:t>
            </a:r>
            <a:endParaRPr lang="en-US" sz="2200" dirty="0">
              <a:solidFill>
                <a:srgbClr val="FF0000"/>
              </a:solidFill>
            </a:endParaRPr>
          </a:p>
        </p:txBody>
      </p:sp>
      <p:sp>
        <p:nvSpPr>
          <p:cNvPr id="12" name="TextBox 42"/>
          <p:cNvSpPr txBox="1">
            <a:spLocks noChangeArrowheads="1"/>
          </p:cNvSpPr>
          <p:nvPr/>
        </p:nvSpPr>
        <p:spPr bwMode="auto">
          <a:xfrm>
            <a:off x="1981200" y="2845713"/>
            <a:ext cx="1205779" cy="430887"/>
          </a:xfrm>
          <a:prstGeom prst="rect">
            <a:avLst/>
          </a:prstGeom>
          <a:noFill/>
          <a:ln w="9525">
            <a:noFill/>
            <a:miter lim="800000"/>
            <a:headEnd/>
            <a:tailEnd/>
          </a:ln>
        </p:spPr>
        <p:txBody>
          <a:bodyPr wrap="none">
            <a:spAutoFit/>
          </a:bodyPr>
          <a:lstStyle/>
          <a:p>
            <a:r>
              <a:rPr lang="en-US" sz="2200" dirty="0" smtClean="0">
                <a:solidFill>
                  <a:srgbClr val="FF0000"/>
                </a:solidFill>
              </a:rPr>
              <a:t>08/2008</a:t>
            </a:r>
            <a:endParaRPr lang="en-US" sz="2200" dirty="0">
              <a:solidFill>
                <a:srgbClr val="FF0000"/>
              </a:solidFill>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692500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52400" y="97095"/>
            <a:ext cx="5029200" cy="3484305"/>
          </a:xfrm>
          <a:prstGeom prst="rect">
            <a:avLst/>
          </a:prstGeom>
        </p:spPr>
        <p:txBody>
          <a:bodyPr wrap="square" lIns="21608" tIns="10804" rIns="21608" bIns="10804">
            <a:spAutoFit/>
          </a:bodyPr>
          <a:lstStyle/>
          <a:p>
            <a:pPr marL="81031" indent="-81031" defTabSz="913469" fontAlgn="base">
              <a:spcBef>
                <a:spcPct val="0"/>
              </a:spcBef>
              <a:spcAft>
                <a:spcPct val="0"/>
              </a:spcAft>
              <a:buSzPct val="120000"/>
              <a:defRPr/>
            </a:pPr>
            <a:r>
              <a:rPr lang="en-US" sz="3000" b="1" dirty="0" smtClean="0">
                <a:ln w="10160">
                  <a:solidFill>
                    <a:schemeClr val="accent6"/>
                  </a:solidFill>
                  <a:prstDash val="solid"/>
                </a:ln>
                <a:solidFill>
                  <a:srgbClr val="FFFFFF"/>
                </a:solidFill>
                <a:effectLst>
                  <a:outerShdw blurRad="38100" dist="32000" dir="5400000" algn="tl">
                    <a:srgbClr val="000000">
                      <a:alpha val="30000"/>
                    </a:srgbClr>
                  </a:outerShdw>
                </a:effectLst>
              </a:rPr>
              <a:t>RELEVANCE TO NASA:</a:t>
            </a:r>
          </a:p>
          <a:p>
            <a:pPr defTabSz="913469" fontAlgn="base">
              <a:spcBef>
                <a:spcPct val="0"/>
              </a:spcBef>
              <a:spcAft>
                <a:spcPct val="0"/>
              </a:spcAft>
              <a:buSzPct val="120000"/>
              <a:defRPr/>
            </a:pPr>
            <a:endParaRPr lang="en-US" sz="500" b="1" dirty="0" smtClean="0">
              <a:ln w="10160">
                <a:noFill/>
                <a:prstDash val="solid"/>
              </a:ln>
              <a:solidFill>
                <a:srgbClr val="FFFFFF"/>
              </a:solidFill>
              <a:effectLst>
                <a:outerShdw blurRad="38100" dist="32000" dir="5400000" algn="tl">
                  <a:srgbClr val="000000">
                    <a:alpha val="30000"/>
                  </a:srgbClr>
                </a:outerShdw>
              </a:effectLst>
            </a:endParaRPr>
          </a:p>
          <a:p>
            <a:pPr algn="just" defTabSz="913469" fontAlgn="base">
              <a:spcBef>
                <a:spcPct val="0"/>
              </a:spcBef>
              <a:spcAft>
                <a:spcPct val="0"/>
              </a:spcAft>
              <a:buSzPct val="120000"/>
              <a:defRPr/>
            </a:pPr>
            <a:r>
              <a:rPr lang="en-US" sz="1900" b="1" dirty="0" smtClean="0">
                <a:ln w="10160">
                  <a:noFill/>
                  <a:prstDash val="solid"/>
                </a:ln>
                <a:solidFill>
                  <a:srgbClr val="FFFFFF"/>
                </a:solidFill>
                <a:effectLst>
                  <a:outerShdw blurRad="38100" dist="32000" dir="5400000" algn="tl">
                    <a:srgbClr val="000000">
                      <a:alpha val="30000"/>
                    </a:srgbClr>
                  </a:outerShdw>
                </a:effectLst>
              </a:rPr>
              <a:t>- </a:t>
            </a:r>
            <a:r>
              <a:rPr lang="en-US" sz="1900" b="1" u="sng" dirty="0" smtClean="0">
                <a:ln w="10160">
                  <a:noFill/>
                  <a:prstDash val="solid"/>
                </a:ln>
                <a:solidFill>
                  <a:srgbClr val="FFFFFF"/>
                </a:solidFill>
                <a:effectLst>
                  <a:outerShdw blurRad="38100" dist="32000" dir="5400000" algn="tl">
                    <a:srgbClr val="000000">
                      <a:alpha val="30000"/>
                    </a:srgbClr>
                  </a:outerShdw>
                </a:effectLst>
              </a:rPr>
              <a:t>NASA’s Strategic Mission Goal #2:</a:t>
            </a:r>
            <a:r>
              <a:rPr lang="en-US" sz="1900" b="1" dirty="0" smtClean="0">
                <a:ln w="10160">
                  <a:noFill/>
                  <a:prstDash val="solid"/>
                </a:ln>
                <a:solidFill>
                  <a:srgbClr val="FFFFFF"/>
                </a:solidFill>
                <a:effectLst>
                  <a:outerShdw blurRad="38100" dist="32000" dir="5400000" algn="tl">
                    <a:srgbClr val="000000">
                      <a:alpha val="30000"/>
                    </a:srgbClr>
                  </a:outerShdw>
                </a:effectLst>
              </a:rPr>
              <a:t> </a:t>
            </a:r>
            <a:r>
              <a:rPr lang="en-US" sz="1900" b="1" dirty="0" smtClean="0">
                <a:ln w="10160">
                  <a:noFill/>
                  <a:prstDash val="solid"/>
                </a:ln>
                <a:solidFill>
                  <a:schemeClr val="tx1">
                    <a:lumMod val="95000"/>
                  </a:schemeClr>
                </a:solidFill>
                <a:effectLst>
                  <a:outerShdw blurRad="38100" dist="32000" dir="5400000" algn="tl">
                    <a:srgbClr val="000000">
                      <a:alpha val="30000"/>
                    </a:srgbClr>
                  </a:outerShdw>
                </a:effectLst>
              </a:rPr>
              <a:t>“</a:t>
            </a:r>
            <a:r>
              <a:rPr lang="en-US" sz="1900" b="1" i="1" dirty="0" smtClean="0">
                <a:ln w="10160">
                  <a:noFill/>
                  <a:prstDash val="solid"/>
                </a:ln>
                <a:solidFill>
                  <a:schemeClr val="tx1">
                    <a:lumMod val="95000"/>
                  </a:schemeClr>
                </a:solidFill>
                <a:effectLst>
                  <a:outerShdw blurRad="38100" dist="32000" dir="5400000" algn="tl">
                    <a:srgbClr val="000000">
                      <a:alpha val="30000"/>
                    </a:srgbClr>
                  </a:outerShdw>
                </a:effectLst>
              </a:rPr>
              <a:t>To expand scientific understanding of the Earth and the universe in which we live.”</a:t>
            </a:r>
            <a:endParaRPr lang="en-US" sz="1900" b="1" dirty="0" smtClean="0">
              <a:ln w="10160">
                <a:noFill/>
                <a:prstDash val="solid"/>
              </a:ln>
              <a:solidFill>
                <a:schemeClr val="tx1">
                  <a:lumMod val="95000"/>
                </a:schemeClr>
              </a:solidFill>
              <a:effectLst>
                <a:outerShdw blurRad="38100" dist="32000" dir="5400000" algn="tl">
                  <a:srgbClr val="000000">
                    <a:alpha val="30000"/>
                  </a:srgbClr>
                </a:outerShdw>
              </a:effectLst>
            </a:endParaRPr>
          </a:p>
          <a:p>
            <a:pPr algn="just" defTabSz="913469" fontAlgn="base">
              <a:spcBef>
                <a:spcPct val="0"/>
              </a:spcBef>
              <a:spcAft>
                <a:spcPct val="0"/>
              </a:spcAft>
              <a:buSzPct val="120000"/>
              <a:defRPr/>
            </a:pPr>
            <a:endParaRPr lang="en-US" sz="1900" b="1" dirty="0" smtClean="0">
              <a:ln w="10160">
                <a:noFill/>
                <a:prstDash val="solid"/>
              </a:ln>
              <a:solidFill>
                <a:srgbClr val="FFFFFF"/>
              </a:solidFill>
              <a:effectLst>
                <a:outerShdw blurRad="38100" dist="32000" dir="5400000" algn="tl">
                  <a:srgbClr val="000000">
                    <a:alpha val="30000"/>
                  </a:srgbClr>
                </a:outerShdw>
              </a:effectLst>
            </a:endParaRPr>
          </a:p>
          <a:p>
            <a:pPr algn="just" defTabSz="913469" fontAlgn="base">
              <a:spcBef>
                <a:spcPct val="0"/>
              </a:spcBef>
              <a:spcAft>
                <a:spcPct val="0"/>
              </a:spcAft>
              <a:buSzPct val="120000"/>
              <a:defRPr/>
            </a:pPr>
            <a:r>
              <a:rPr lang="en-US" sz="1900" b="1" dirty="0" smtClean="0">
                <a:ln w="10160">
                  <a:noFill/>
                  <a:prstDash val="solid"/>
                </a:ln>
                <a:solidFill>
                  <a:srgbClr val="FFFFFF"/>
                </a:solidFill>
                <a:effectLst>
                  <a:outerShdw blurRad="38100" dist="32000" dir="5400000" algn="tl">
                    <a:srgbClr val="000000">
                      <a:alpha val="30000"/>
                    </a:srgbClr>
                  </a:outerShdw>
                </a:effectLst>
              </a:rPr>
              <a:t>- </a:t>
            </a:r>
            <a:r>
              <a:rPr lang="en-US" sz="1900" b="1" u="sng" dirty="0" smtClean="0">
                <a:ln w="10160">
                  <a:noFill/>
                  <a:prstDash val="solid"/>
                </a:ln>
                <a:solidFill>
                  <a:srgbClr val="FFFFFF"/>
                </a:solidFill>
                <a:effectLst>
                  <a:outerShdw blurRad="38100" dist="32000" dir="5400000" algn="tl">
                    <a:srgbClr val="000000">
                      <a:alpha val="30000"/>
                    </a:srgbClr>
                  </a:outerShdw>
                </a:effectLst>
              </a:rPr>
              <a:t>NASA’s Strategic Mission Goal #6:</a:t>
            </a:r>
            <a:r>
              <a:rPr lang="en-US" sz="1900" b="1" dirty="0" smtClean="0">
                <a:ln w="10160">
                  <a:noFill/>
                  <a:prstDash val="solid"/>
                </a:ln>
                <a:solidFill>
                  <a:srgbClr val="FFFFFF"/>
                </a:solidFill>
                <a:effectLst>
                  <a:outerShdw blurRad="38100" dist="32000" dir="5400000" algn="tl">
                    <a:srgbClr val="000000">
                      <a:alpha val="30000"/>
                    </a:srgbClr>
                  </a:outerShdw>
                </a:effectLst>
              </a:rPr>
              <a:t> </a:t>
            </a:r>
            <a:r>
              <a:rPr lang="en-US" sz="1900" b="1" dirty="0" smtClean="0">
                <a:ln w="10160">
                  <a:noFill/>
                  <a:prstDash val="solid"/>
                </a:ln>
                <a:solidFill>
                  <a:schemeClr val="tx1">
                    <a:lumMod val="95000"/>
                  </a:schemeClr>
                </a:solidFill>
                <a:effectLst>
                  <a:outerShdw blurRad="38100" dist="32000" dir="5400000" algn="tl">
                    <a:srgbClr val="000000">
                      <a:alpha val="30000"/>
                    </a:srgbClr>
                  </a:outerShdw>
                </a:effectLst>
              </a:rPr>
              <a:t>“</a:t>
            </a:r>
            <a:r>
              <a:rPr lang="en-US" sz="1900" b="1" i="1" dirty="0" smtClean="0">
                <a:ln w="10160">
                  <a:noFill/>
                  <a:prstDash val="solid"/>
                </a:ln>
                <a:solidFill>
                  <a:schemeClr val="tx1">
                    <a:lumMod val="95000"/>
                  </a:schemeClr>
                </a:solidFill>
                <a:effectLst>
                  <a:outerShdw blurRad="38100" dist="32000" dir="5400000" algn="tl">
                    <a:srgbClr val="000000">
                      <a:alpha val="30000"/>
                    </a:srgbClr>
                  </a:outerShdw>
                </a:effectLst>
              </a:rPr>
              <a:t>To share NASA with the public, educators, and students to provide opportunities to participate in our mission, foster innovation and contribute to a strong National economy.”</a:t>
            </a:r>
            <a:endParaRPr lang="en-US" b="1" dirty="0">
              <a:ln w="10160">
                <a:solidFill>
                  <a:schemeClr val="accent1"/>
                </a:solidFill>
                <a:prstDash val="solid"/>
              </a:ln>
              <a:solidFill>
                <a:schemeClr val="tx1">
                  <a:lumMod val="95000"/>
                </a:schemeClr>
              </a:solidFill>
              <a:effectLst>
                <a:outerShdw blurRad="38100" dist="32000" dir="5400000" algn="tl">
                  <a:srgbClr val="000000">
                    <a:alpha val="30000"/>
                  </a:srgbClr>
                </a:outerShdw>
              </a:effectLst>
            </a:endParaRPr>
          </a:p>
        </p:txBody>
      </p:sp>
      <p:pic>
        <p:nvPicPr>
          <p:cNvPr id="7" name="Picture 2"/>
          <p:cNvPicPr>
            <a:picLocks noChangeAspect="1" noChangeArrowheads="1"/>
          </p:cNvPicPr>
          <p:nvPr/>
        </p:nvPicPr>
        <p:blipFill>
          <a:blip r:embed="rId3"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5943600" y="5548013"/>
            <a:ext cx="1524000" cy="123378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7696200" y="5793211"/>
            <a:ext cx="1219200" cy="759989"/>
          </a:xfrm>
          <a:prstGeom prst="rect">
            <a:avLst/>
          </a:prstGeom>
          <a:solidFill>
            <a:schemeClr val="bg2"/>
          </a:solidFill>
          <a:ln>
            <a:noFill/>
          </a:ln>
          <a:effectLst/>
        </p:spPr>
      </p:pic>
      <p:sp>
        <p:nvSpPr>
          <p:cNvPr id="5" name="Rectangle 4"/>
          <p:cNvSpPr/>
          <p:nvPr/>
        </p:nvSpPr>
        <p:spPr>
          <a:xfrm>
            <a:off x="4038600" y="3810000"/>
            <a:ext cx="4953000" cy="1692771"/>
          </a:xfrm>
          <a:prstGeom prst="rect">
            <a:avLst/>
          </a:prstGeom>
        </p:spPr>
        <p:txBody>
          <a:bodyPr wrap="square">
            <a:spAutoFit/>
          </a:bodyPr>
          <a:lstStyle/>
          <a:p>
            <a:pPr algn="just" defTabSz="913469" fontAlgn="base">
              <a:spcBef>
                <a:spcPct val="0"/>
              </a:spcBef>
              <a:spcAft>
                <a:spcPct val="0"/>
              </a:spcAft>
              <a:buSzPct val="120000"/>
              <a:defRPr/>
            </a:pPr>
            <a:r>
              <a:rPr lang="en-US" sz="2800" b="1" dirty="0" smtClean="0">
                <a:ln w="10160">
                  <a:solidFill>
                    <a:schemeClr val="accent6"/>
                  </a:solidFill>
                  <a:prstDash val="solid"/>
                </a:ln>
                <a:solidFill>
                  <a:srgbClr val="FFFFFF"/>
                </a:solidFill>
                <a:effectLst>
                  <a:outerShdw blurRad="38100" dist="32000" dir="5400000" algn="tl">
                    <a:srgbClr val="000000">
                      <a:alpha val="30000"/>
                    </a:srgbClr>
                  </a:outerShdw>
                </a:effectLst>
              </a:rPr>
              <a:t>SCIENTIFIC SIGNIFICANCE:</a:t>
            </a:r>
          </a:p>
          <a:p>
            <a:pPr algn="r" defTabSz="913469" fontAlgn="base">
              <a:spcBef>
                <a:spcPct val="0"/>
              </a:spcBef>
              <a:spcAft>
                <a:spcPct val="0"/>
              </a:spcAft>
              <a:buSzPct val="120000"/>
              <a:defRPr/>
            </a:pPr>
            <a:endParaRPr lang="en-US" sz="400" b="1" dirty="0" smtClean="0">
              <a:ln w="10160">
                <a:noFill/>
                <a:prstDash val="solid"/>
              </a:ln>
              <a:solidFill>
                <a:srgbClr val="FFFFFF"/>
              </a:solidFill>
              <a:effectLst>
                <a:outerShdw blurRad="38100" dist="32000" dir="5400000" algn="tl">
                  <a:srgbClr val="000000">
                    <a:alpha val="30000"/>
                  </a:srgbClr>
                </a:outerShdw>
              </a:effectLst>
            </a:endParaRPr>
          </a:p>
          <a:p>
            <a:pPr algn="just" defTabSz="913469" fontAlgn="base">
              <a:spcBef>
                <a:spcPct val="0"/>
              </a:spcBef>
              <a:spcAft>
                <a:spcPct val="0"/>
              </a:spcAft>
              <a:buSzPct val="120000"/>
              <a:defRPr/>
            </a:pPr>
            <a:r>
              <a:rPr lang="en-US" b="1" dirty="0" smtClean="0">
                <a:ln w="10160">
                  <a:noFill/>
                  <a:prstDash val="solid"/>
                </a:ln>
                <a:solidFill>
                  <a:srgbClr val="FFFFFF"/>
                </a:solidFill>
                <a:effectLst>
                  <a:outerShdw blurRad="38100" dist="32000" dir="5400000" algn="tl">
                    <a:srgbClr val="000000">
                      <a:alpha val="30000"/>
                    </a:srgbClr>
                  </a:outerShdw>
                </a:effectLst>
              </a:rPr>
              <a:t>Citizens of North Carolina will receive new information and analysis insights into the ecological functioning and biodiversity of the Upper Tar River watershed.</a:t>
            </a:r>
            <a:endParaRPr lang="en-US" dirty="0"/>
          </a:p>
        </p:txBody>
      </p:sp>
      <p:pic>
        <p:nvPicPr>
          <p:cNvPr id="1026" name="Picture 2"/>
          <p:cNvPicPr>
            <a:picLocks noChangeAspect="1" noChangeArrowheads="1"/>
          </p:cNvPicPr>
          <p:nvPr/>
        </p:nvPicPr>
        <p:blipFill>
          <a:blip r:embed="rId5"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152400" y="3810000"/>
            <a:ext cx="3810000" cy="2603641"/>
          </a:xfrm>
          <a:prstGeom prst="rect">
            <a:avLst/>
          </a:prstGeom>
          <a:noFill/>
          <a:ln>
            <a:noFill/>
          </a:ln>
          <a:effectLst/>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5867400" y="97095"/>
            <a:ext cx="2869886" cy="3712905"/>
          </a:xfrm>
          <a:prstGeom prst="rect">
            <a:avLst/>
          </a:prstGeom>
          <a:noFill/>
          <a:ln>
            <a:noFill/>
          </a:ln>
          <a:effectLst/>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5773564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normAutofit/>
          </a:bodyPr>
          <a:lstStyle/>
          <a:p>
            <a:pPr algn="ctr"/>
            <a:r>
              <a:rPr lang="en-US" sz="3800" b="1" cap="none" dirty="0" smtClean="0">
                <a:ln w="10160">
                  <a:solidFill>
                    <a:srgbClr val="4D4D4D"/>
                  </a:solidFill>
                  <a:prstDash val="solid"/>
                </a:ln>
                <a:solidFill>
                  <a:srgbClr val="FFFFFF"/>
                </a:solidFill>
                <a:effectLst>
                  <a:outerShdw blurRad="38100" dist="32000" dir="5400000" algn="tl">
                    <a:srgbClr val="000000">
                      <a:alpha val="30000"/>
                    </a:srgbClr>
                  </a:outerShdw>
                </a:effectLst>
                <a:ea typeface="+mn-ea"/>
                <a:cs typeface="+mn-cs"/>
              </a:rPr>
              <a:t>SUMMARY</a:t>
            </a:r>
            <a:endParaRPr lang="en-US" sz="3800" b="1" dirty="0">
              <a:cs typeface="Arial" pitchFamily="34" charset="0"/>
            </a:endParaRPr>
          </a:p>
        </p:txBody>
      </p:sp>
      <p:sp>
        <p:nvSpPr>
          <p:cNvPr id="3" name="Content Placeholder 2"/>
          <p:cNvSpPr>
            <a:spLocks noGrp="1"/>
          </p:cNvSpPr>
          <p:nvPr>
            <p:ph idx="1"/>
          </p:nvPr>
        </p:nvSpPr>
        <p:spPr>
          <a:xfrm>
            <a:off x="228600" y="762000"/>
            <a:ext cx="8610600" cy="5486400"/>
          </a:xfrm>
        </p:spPr>
        <p:txBody>
          <a:bodyPr>
            <a:noAutofit/>
          </a:bodyPr>
          <a:lstStyle/>
          <a:p>
            <a:pPr algn="just">
              <a:spcAft>
                <a:spcPts val="1200"/>
              </a:spcAft>
              <a:buClr>
                <a:srgbClr val="00CC00"/>
              </a:buClr>
            </a:pPr>
            <a:r>
              <a:rPr lang="en-US" sz="2400" b="1" dirty="0" smtClean="0">
                <a:solidFill>
                  <a:srgbClr val="00CC00"/>
                </a:solidFill>
                <a:effectLst>
                  <a:outerShdw blurRad="50800" dist="38100" dir="18900000" algn="bl" rotWithShape="0">
                    <a:prstClr val="black">
                      <a:alpha val="40000"/>
                    </a:prstClr>
                  </a:outerShdw>
                </a:effectLst>
                <a:latin typeface="Arial Narrow" pitchFamily="34" charset="0"/>
              </a:rPr>
              <a:t>We have established a framework of information for the upper Tar River Basin using EOS Land Products and GIS data.</a:t>
            </a:r>
          </a:p>
          <a:p>
            <a:pPr algn="just">
              <a:spcAft>
                <a:spcPts val="1200"/>
              </a:spcAft>
              <a:buClr>
                <a:srgbClr val="00CC00"/>
              </a:buClr>
            </a:pPr>
            <a:r>
              <a:rPr lang="en-US" sz="2400" b="1" dirty="0" smtClean="0">
                <a:solidFill>
                  <a:srgbClr val="00CC00"/>
                </a:solidFill>
                <a:effectLst>
                  <a:outerShdw blurRad="50800" dist="38100" dir="18900000" algn="bl" rotWithShape="0">
                    <a:prstClr val="black">
                      <a:alpha val="40000"/>
                    </a:prstClr>
                  </a:outerShdw>
                </a:effectLst>
                <a:latin typeface="Arial Narrow" pitchFamily="34" charset="0"/>
              </a:rPr>
              <a:t>We have determined the best way to </a:t>
            </a:r>
            <a:r>
              <a:rPr lang="en-US" sz="2400" b="1" dirty="0">
                <a:solidFill>
                  <a:srgbClr val="00CC00"/>
                </a:solidFill>
                <a:effectLst>
                  <a:outerShdw blurRad="50800" dist="38100" dir="18900000" algn="bl" rotWithShape="0">
                    <a:prstClr val="black">
                      <a:alpha val="40000"/>
                    </a:prstClr>
                  </a:outerShdw>
                </a:effectLst>
                <a:latin typeface="Arial Narrow" pitchFamily="34" charset="0"/>
              </a:rPr>
              <a:t>capture the </a:t>
            </a:r>
            <a:r>
              <a:rPr lang="en-US" sz="2400" b="1" dirty="0" smtClean="0">
                <a:solidFill>
                  <a:srgbClr val="00CC00"/>
                </a:solidFill>
                <a:effectLst>
                  <a:outerShdw blurRad="50800" dist="38100" dir="18900000" algn="bl" rotWithShape="0">
                    <a:prstClr val="black">
                      <a:alpha val="40000"/>
                    </a:prstClr>
                  </a:outerShdw>
                </a:effectLst>
                <a:latin typeface="Arial Narrow" pitchFamily="34" charset="0"/>
              </a:rPr>
              <a:t>spatial (30m) and temporal scales (~2-5 years) of disturbed riparian communities.</a:t>
            </a:r>
            <a:endParaRPr lang="en-US" sz="2400" b="1" dirty="0">
              <a:solidFill>
                <a:srgbClr val="00CC00"/>
              </a:solidFill>
              <a:effectLst>
                <a:outerShdw blurRad="50800" dist="38100" dir="18900000" algn="bl" rotWithShape="0">
                  <a:prstClr val="black">
                    <a:alpha val="40000"/>
                  </a:prstClr>
                </a:outerShdw>
              </a:effectLst>
              <a:latin typeface="Arial Narrow" pitchFamily="34" charset="0"/>
            </a:endParaRPr>
          </a:p>
          <a:p>
            <a:pPr algn="just">
              <a:spcAft>
                <a:spcPts val="1200"/>
              </a:spcAft>
              <a:buClr>
                <a:srgbClr val="00CC00"/>
              </a:buClr>
            </a:pPr>
            <a:r>
              <a:rPr lang="en-US" sz="2400" b="1" dirty="0" smtClean="0">
                <a:solidFill>
                  <a:srgbClr val="00CC00"/>
                </a:solidFill>
                <a:effectLst>
                  <a:outerShdw blurRad="50800" dist="38100" dir="18900000" algn="bl" rotWithShape="0">
                    <a:prstClr val="black">
                      <a:alpha val="40000"/>
                    </a:prstClr>
                  </a:outerShdw>
                </a:effectLst>
                <a:latin typeface="Arial Narrow" pitchFamily="34" charset="0"/>
              </a:rPr>
              <a:t>We plan to do field work, particularly validation, in support of land biophysical products retrieved from VIIRS and Landsat/LDCM.</a:t>
            </a:r>
          </a:p>
          <a:p>
            <a:pPr algn="just">
              <a:spcAft>
                <a:spcPts val="1200"/>
              </a:spcAft>
              <a:buClr>
                <a:srgbClr val="00CC00"/>
              </a:buClr>
            </a:pPr>
            <a:r>
              <a:rPr lang="en-US" sz="2400" b="1" dirty="0" smtClean="0">
                <a:solidFill>
                  <a:srgbClr val="00CC00"/>
                </a:solidFill>
                <a:effectLst>
                  <a:outerShdw blurRad="50800" dist="38100" dir="18900000" algn="bl" rotWithShape="0">
                    <a:prstClr val="black">
                      <a:alpha val="40000"/>
                    </a:prstClr>
                  </a:outerShdw>
                </a:effectLst>
                <a:latin typeface="Arial Narrow" pitchFamily="34" charset="0"/>
              </a:rPr>
              <a:t>Using ENVI and ArcGIS Spatial Analyst, we will generate buffer zones around protected areas to develop a capability </a:t>
            </a:r>
            <a:r>
              <a:rPr lang="en-US" sz="2400" b="1" smtClean="0">
                <a:solidFill>
                  <a:srgbClr val="00CC00"/>
                </a:solidFill>
                <a:effectLst>
                  <a:outerShdw blurRad="50800" dist="38100" dir="18900000" algn="bl" rotWithShape="0">
                    <a:prstClr val="black">
                      <a:alpha val="40000"/>
                    </a:prstClr>
                  </a:outerShdw>
                </a:effectLst>
                <a:latin typeface="Arial Narrow" pitchFamily="34" charset="0"/>
              </a:rPr>
              <a:t>that provides </a:t>
            </a:r>
            <a:r>
              <a:rPr lang="en-US" sz="2400" b="1" dirty="0" smtClean="0">
                <a:solidFill>
                  <a:srgbClr val="00CC00"/>
                </a:solidFill>
                <a:effectLst>
                  <a:outerShdw blurRad="50800" dist="38100" dir="18900000" algn="bl" rotWithShape="0">
                    <a:prstClr val="black">
                      <a:alpha val="40000"/>
                    </a:prstClr>
                  </a:outerShdw>
                </a:effectLst>
                <a:latin typeface="Arial Narrow" pitchFamily="34" charset="0"/>
              </a:rPr>
              <a:t>automated disturbance detection and monitoring of riparian forest buffers may be accomplished from satellite observations.</a:t>
            </a:r>
            <a:endParaRPr lang="en-US" sz="2400" b="1" dirty="0">
              <a:solidFill>
                <a:srgbClr val="00CC00"/>
              </a:solidFill>
              <a:effectLst>
                <a:outerShdw blurRad="50800" dist="38100" dir="18900000" algn="bl" rotWithShape="0">
                  <a:prstClr val="black">
                    <a:alpha val="40000"/>
                  </a:prstClr>
                </a:outerShdw>
              </a:effectLst>
              <a:latin typeface="Arial Narrow" pitchFamily="34" charset="0"/>
            </a:endParaRPr>
          </a:p>
        </p:txBody>
      </p:sp>
      <p:pic>
        <p:nvPicPr>
          <p:cNvPr id="4" name="Picture 2"/>
          <p:cNvPicPr>
            <a:picLocks noChangeAspect="1" noChangeArrowheads="1"/>
          </p:cNvPicPr>
          <p:nvPr/>
        </p:nvPicPr>
        <p:blipFill>
          <a:blip r:embed="rId3"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228600" y="5486400"/>
            <a:ext cx="1524000" cy="123378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7239000" y="5638800"/>
            <a:ext cx="1711397" cy="1066800"/>
          </a:xfrm>
          <a:prstGeom prst="rect">
            <a:avLst/>
          </a:prstGeom>
          <a:solidFill>
            <a:schemeClr val="bg2"/>
          </a:solidFill>
          <a:ln>
            <a:noFill/>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Urban Pop">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580</TotalTime>
  <Words>929</Words>
  <Application>Microsoft Macintosh PowerPoint</Application>
  <PresentationFormat>On-screen Show (4:3)</PresentationFormat>
  <Paragraphs>66</Paragraphs>
  <Slides>8</Slides>
  <Notes>8</Notes>
  <HiddenSlides>0</HiddenSlides>
  <MMClips>0</MMClips>
  <ScaleCrop>false</ScaleCrop>
  <HeadingPairs>
    <vt:vector size="4" baseType="variant">
      <vt:variant>
        <vt:lpstr>Design Template</vt:lpstr>
      </vt:variant>
      <vt:variant>
        <vt:i4>1</vt:i4>
      </vt:variant>
      <vt:variant>
        <vt:lpstr>Slide Titles</vt:lpstr>
      </vt:variant>
      <vt:variant>
        <vt:i4>8</vt:i4>
      </vt:variant>
    </vt:vector>
  </HeadingPairs>
  <TitlesOfParts>
    <vt:vector size="9" baseType="lpstr">
      <vt:lpstr>Urban Pop</vt:lpstr>
      <vt:lpstr>Slide 1</vt:lpstr>
      <vt:lpstr>Slide 2</vt:lpstr>
      <vt:lpstr>Slide 3</vt:lpstr>
      <vt:lpstr>Upper Tar River Basin</vt:lpstr>
      <vt:lpstr>10yr MODIS Time Series over Tar River Basin</vt:lpstr>
      <vt:lpstr>Slide 6</vt:lpstr>
      <vt:lpstr>Slide 7</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Rhinocat</dc:creator>
  <cp:lastModifiedBy>ODIN</cp:lastModifiedBy>
  <cp:revision>29</cp:revision>
  <dcterms:created xsi:type="dcterms:W3CDTF">2011-09-07T19:40:24Z</dcterms:created>
  <dcterms:modified xsi:type="dcterms:W3CDTF">2011-09-07T19:40:54Z</dcterms:modified>
</cp:coreProperties>
</file>